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691813" cy="7559675"/>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64" y="9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smtClean="0"/>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39271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63571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319631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0797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smtClean="0"/>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78249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330945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24868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89711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21439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smtClean="0"/>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11998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smtClean="0"/>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40150EBB-2E22-4027-9DC3-652CF9CFF2F3}" type="datetimeFigureOut">
              <a:rPr lang="ru-RU" smtClean="0"/>
              <a:pPr/>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9911D-CED8-48A6-9BE3-5C7E0E555D65}" type="slidenum">
              <a:rPr lang="ru-RU" smtClean="0"/>
              <a:pPr/>
              <a:t>‹#›</a:t>
            </a:fld>
            <a:endParaRPr lang="ru-RU"/>
          </a:p>
        </p:txBody>
      </p:sp>
    </p:spTree>
    <p:extLst>
      <p:ext uri="{BB962C8B-B14F-4D97-AF65-F5344CB8AC3E}">
        <p14:creationId xmlns:p14="http://schemas.microsoft.com/office/powerpoint/2010/main" val="31718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0150EBB-2E22-4027-9DC3-652CF9CFF2F3}" type="datetimeFigureOut">
              <a:rPr lang="ru-RU" smtClean="0"/>
              <a:pPr/>
              <a:t>16.02.2021</a:t>
            </a:fld>
            <a:endParaRPr lang="ru-R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299911D-CED8-48A6-9BE3-5C7E0E555D65}" type="slidenum">
              <a:rPr lang="ru-RU" smtClean="0"/>
              <a:pPr/>
              <a:t>‹#›</a:t>
            </a:fld>
            <a:endParaRPr lang="ru-RU"/>
          </a:p>
        </p:txBody>
      </p:sp>
    </p:spTree>
    <p:extLst>
      <p:ext uri="{BB962C8B-B14F-4D97-AF65-F5344CB8AC3E}">
        <p14:creationId xmlns:p14="http://schemas.microsoft.com/office/powerpoint/2010/main" val="2063489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f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infourok.ru/go.html?href=http://gazeta.aif.ru/search?query=%cb%e5%ed%e8%ed&amp;from_hs=1"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1812" cy="7559675"/>
          </a:xfrm>
          <a:prstGeom prst="rect">
            <a:avLst/>
          </a:prstGeom>
        </p:spPr>
      </p:pic>
      <p:pic>
        <p:nvPicPr>
          <p:cNvPr id="5" name="Picture 2" descr="D:\75 ЛЕТ ПОБЕДЕ\Эмблема 75-летия.jpg"/>
          <p:cNvPicPr>
            <a:picLocks noChangeAspect="1" noChangeArrowheads="1"/>
          </p:cNvPicPr>
          <p:nvPr/>
        </p:nvPicPr>
        <p:blipFill>
          <a:blip r:embed="rId3" cstate="print"/>
          <a:srcRect/>
          <a:stretch>
            <a:fillRect/>
          </a:stretch>
        </p:blipFill>
        <p:spPr bwMode="auto">
          <a:xfrm>
            <a:off x="9231086" y="0"/>
            <a:ext cx="1460726" cy="1901371"/>
          </a:xfrm>
          <a:prstGeom prst="rect">
            <a:avLst/>
          </a:prstGeom>
          <a:noFill/>
        </p:spPr>
      </p:pic>
      <p:sp>
        <p:nvSpPr>
          <p:cNvPr id="6" name="Прямоугольник 5"/>
          <p:cNvSpPr/>
          <p:nvPr/>
        </p:nvSpPr>
        <p:spPr>
          <a:xfrm>
            <a:off x="4252686" y="1940775"/>
            <a:ext cx="6439127" cy="400110"/>
          </a:xfrm>
          <a:prstGeom prst="rect">
            <a:avLst/>
          </a:prstGeom>
        </p:spPr>
        <p:txBody>
          <a:bodyPr wrap="square">
            <a:spAutoFit/>
          </a:bodyPr>
          <a:lstStyle/>
          <a:p>
            <a:pPr algn="ctr"/>
            <a:r>
              <a:rPr lang="ru-RU" sz="2000" b="1" i="1" dirty="0">
                <a:solidFill>
                  <a:schemeClr val="bg1"/>
                </a:solidFill>
                <a:latin typeface="Times New Roman" panose="02020603050405020304" pitchFamily="18" charset="0"/>
                <a:cs typeface="Times New Roman" panose="02020603050405020304" pitchFamily="18" charset="0"/>
              </a:rPr>
              <a:t>МБОУ  «Средняя общеобразовательная школа  №10»</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1506"/>
            <a:ext cx="1596572" cy="2106619"/>
          </a:xfrm>
          <a:prstGeom prst="rect">
            <a:avLst/>
          </a:prstGeom>
        </p:spPr>
      </p:pic>
      <p:sp>
        <p:nvSpPr>
          <p:cNvPr id="7" name="Прямоугольник 6"/>
          <p:cNvSpPr/>
          <p:nvPr/>
        </p:nvSpPr>
        <p:spPr>
          <a:xfrm>
            <a:off x="5633088" y="2304110"/>
            <a:ext cx="4256839" cy="646331"/>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«Лучшая презентация к уроку</a:t>
            </a:r>
            <a:r>
              <a:rPr lang="ru-RU" dirty="0" smtClean="0">
                <a:latin typeface="Times New Roman" panose="02020603050405020304" pitchFamily="18" charset="0"/>
                <a:ea typeface="Times New Roman" panose="02020603050405020304" pitchFamily="18" charset="0"/>
              </a:rPr>
              <a:t>» 4 класс</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endParaRPr lang="ru-RU" dirty="0"/>
          </a:p>
        </p:txBody>
      </p:sp>
      <p:sp>
        <p:nvSpPr>
          <p:cNvPr id="12" name="Прямоугольник 11"/>
          <p:cNvSpPr/>
          <p:nvPr/>
        </p:nvSpPr>
        <p:spPr>
          <a:xfrm>
            <a:off x="5074386" y="6815890"/>
            <a:ext cx="5343525" cy="646331"/>
          </a:xfrm>
          <a:prstGeom prst="rect">
            <a:avLst/>
          </a:prstGeom>
        </p:spPr>
        <p:txBody>
          <a:bodyPr>
            <a:spAutoFit/>
          </a:bodyPr>
          <a:lstStyle/>
          <a:p>
            <a:pPr algn="ctr"/>
            <a:r>
              <a:rPr lang="ru-RU" b="1" i="1" dirty="0" smtClean="0">
                <a:solidFill>
                  <a:schemeClr val="bg1"/>
                </a:solidFill>
                <a:latin typeface="Times New Roman" panose="02020603050405020304" pitchFamily="18" charset="0"/>
                <a:cs typeface="Times New Roman" panose="02020603050405020304" pitchFamily="18" charset="0"/>
              </a:rPr>
              <a:t>Выполнила: учитель начальных классов, Шаталова Ксения Борисовна</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9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a:srcRect/>
          <a:stretch>
            <a:fillRect/>
          </a:stretch>
        </p:blipFill>
        <p:spPr bwMode="auto">
          <a:xfrm>
            <a:off x="0" y="0"/>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3" name="TextBox 12"/>
          <p:cNvSpPr txBox="1"/>
          <p:nvPr/>
        </p:nvSpPr>
        <p:spPr>
          <a:xfrm>
            <a:off x="2869257" y="1097524"/>
            <a:ext cx="6438564" cy="646331"/>
          </a:xfrm>
          <a:prstGeom prst="rect">
            <a:avLst/>
          </a:prstGeom>
          <a:noFill/>
        </p:spPr>
        <p:txBody>
          <a:bodyPr wrap="square" rtlCol="0">
            <a:spAutoFit/>
          </a:bodyPr>
          <a:lstStyle/>
          <a:p>
            <a:pPr algn="ctr"/>
            <a:r>
              <a:rPr lang="ru-RU" sz="3600" b="1" i="1" dirty="0">
                <a:solidFill>
                  <a:srgbClr val="C00000"/>
                </a:solidFill>
                <a:latin typeface="Times New Roman" pitchFamily="18" charset="0"/>
                <a:cs typeface="Times New Roman" pitchFamily="18" charset="0"/>
              </a:rPr>
              <a:t>Саша Бородулин</a:t>
            </a:r>
            <a:endParaRPr lang="ru-RU" sz="3600" b="1" i="1" dirty="0" smtClean="0">
              <a:solidFill>
                <a:srgbClr val="FF0000"/>
              </a:solidFill>
              <a:latin typeface="Times New Roman" panose="02020603050405020304" pitchFamily="18" charset="0"/>
              <a:cs typeface="Times New Roman" panose="02020603050405020304" pitchFamily="18" charset="0"/>
            </a:endParaRPr>
          </a:p>
        </p:txBody>
      </p:sp>
      <p:pic>
        <p:nvPicPr>
          <p:cNvPr id="8" name="Рисунок 7" descr="http://mil.ru/images/military/military/photo/Sasha-Borodulin.jpg"/>
          <p:cNvPicPr/>
          <p:nvPr/>
        </p:nvPicPr>
        <p:blipFill>
          <a:blip r:embed="rId4">
            <a:extLst>
              <a:ext uri="{28A0092B-C50C-407E-A947-70E740481C1C}">
                <a14:useLocalDpi xmlns:a14="http://schemas.microsoft.com/office/drawing/2010/main" val="0"/>
              </a:ext>
            </a:extLst>
          </a:blip>
          <a:srcRect/>
          <a:stretch>
            <a:fillRect/>
          </a:stretch>
        </p:blipFill>
        <p:spPr bwMode="auto">
          <a:xfrm>
            <a:off x="919957" y="1285237"/>
            <a:ext cx="2590750" cy="3156134"/>
          </a:xfrm>
          <a:prstGeom prst="rect">
            <a:avLst/>
          </a:prstGeom>
          <a:noFill/>
          <a:ln>
            <a:noFill/>
          </a:ln>
        </p:spPr>
      </p:pic>
      <p:sp>
        <p:nvSpPr>
          <p:cNvPr id="4" name="Прямоугольник 3"/>
          <p:cNvSpPr/>
          <p:nvPr/>
        </p:nvSpPr>
        <p:spPr>
          <a:xfrm>
            <a:off x="3510707" y="1888217"/>
            <a:ext cx="6203647" cy="5471370"/>
          </a:xfrm>
          <a:prstGeom prst="rect">
            <a:avLst/>
          </a:prstGeom>
        </p:spPr>
        <p:txBody>
          <a:bodyPr wrap="square">
            <a:spAutoFit/>
          </a:bodyPr>
          <a:lstStyle/>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Саша родился в Ленинграде 8 марта 1926 года. Отец — Иван Алексеевич, мать — Мария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Федоровна.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Он был с детства болен ревматизмом, из-за этого его семья сменила немало мест жительства, впоследствии поселившись в деревеньке Новинка, что под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Ленинградом. К </a:t>
            </a:r>
            <a:r>
              <a:rPr lang="ru-RU" sz="1400" i="1" dirty="0">
                <a:latin typeface="Times New Roman" panose="02020603050405020304" pitchFamily="18" charset="0"/>
                <a:ea typeface="Calibri" panose="020F0502020204030204" pitchFamily="34" charset="0"/>
                <a:cs typeface="Times New Roman" panose="02020603050405020304" pitchFamily="18" charset="0"/>
              </a:rPr>
              <a:t>своим 15 годам, в деревенской школе он прослыл лучшим учеником и самым взрослым из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детей. С </a:t>
            </a:r>
            <a:r>
              <a:rPr lang="ru-RU" sz="1400" i="1" dirty="0">
                <a:latin typeface="Times New Roman" panose="02020603050405020304" pitchFamily="18" charset="0"/>
                <a:ea typeface="Calibri" panose="020F0502020204030204" pitchFamily="34" charset="0"/>
                <a:cs typeface="Times New Roman" panose="02020603050405020304" pitchFamily="18" charset="0"/>
              </a:rPr>
              <a:t>детства мечтал стать летчиком, казалось его ждало большое будущее. Но война внесла свои коррективы.</a:t>
            </a:r>
          </a:p>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22 июня 1941 года над Новинкой завыли двигатели самолетов, которые двигались в сторону Ленинграда. Сама деревня несколько раз подвергалась бомбардировкам на первых этапах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войны. В </a:t>
            </a:r>
            <a:r>
              <a:rPr lang="ru-RU" sz="1400" i="1" dirty="0">
                <a:latin typeface="Times New Roman" panose="02020603050405020304" pitchFamily="18" charset="0"/>
                <a:ea typeface="Calibri" panose="020F0502020204030204" pitchFamily="34" charset="0"/>
                <a:cs typeface="Times New Roman" panose="02020603050405020304" pitchFamily="18" charset="0"/>
              </a:rPr>
              <a:t>это тяжелое время создаются партизанские отряды на всех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фронтах. С </a:t>
            </a:r>
            <a:r>
              <a:rPr lang="ru-RU" sz="1400" i="1" dirty="0">
                <a:latin typeface="Times New Roman" panose="02020603050405020304" pitchFamily="18" charset="0"/>
                <a:ea typeface="Calibri" panose="020F0502020204030204" pitchFamily="34" charset="0"/>
                <a:cs typeface="Times New Roman" panose="02020603050405020304" pitchFamily="18" charset="0"/>
              </a:rPr>
              <a:t>началом войны Саша вместе со взрослыми мужчинами пришел в военкомат и просил отправить его на фронт, но из за возраста ему было отказано. В партизаны его тоже не взяли, сказали, молод еще</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ru-RU" sz="1400" i="1" dirty="0">
                <a:latin typeface="Times New Roman" panose="02020603050405020304" pitchFamily="18" charset="0"/>
                <a:ea typeface="Calibri" panose="020F0502020204030204" pitchFamily="34" charset="0"/>
                <a:cs typeface="Times New Roman" panose="02020603050405020304" pitchFamily="18" charset="0"/>
              </a:rPr>
              <a:t>Тогда Александр решил сам пробираться в лес к партизанам. Его путь начался с подвигов, он нашел оружие, уничтожил 16 фашистов и мотоцикл. В первом же бою отличился смелостью и смекалкой, его оставили в отряде. Вскоре получил ранение, бойцы ночью принесли мальчика в родительский дом на лечение</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400" i="1" dirty="0">
                <a:latin typeface="Times New Roman" panose="02020603050405020304" pitchFamily="18" charset="0"/>
                <a:ea typeface="Calibri" panose="020F0502020204030204" pitchFamily="34" charset="0"/>
                <a:cs typeface="Times New Roman" panose="02020603050405020304" pitchFamily="18" charset="0"/>
              </a:rPr>
              <a:t> За проявленное мужество и храбрость был награжден Орденом Красного знамени. Только через 4 месяца Александр с согласия родителей отправляется в партизанский отряд. </a:t>
            </a:r>
          </a:p>
          <a:p>
            <a:pPr>
              <a:lnSpc>
                <a:spcPct val="107000"/>
              </a:lnSpc>
              <a:spcAft>
                <a:spcPts val="80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17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7149" y="1089025"/>
            <a:ext cx="4109103" cy="5372100"/>
          </a:xfrm>
        </p:spPr>
      </p:pic>
      <p:sp>
        <p:nvSpPr>
          <p:cNvPr id="4" name="Текст 3"/>
          <p:cNvSpPr>
            <a:spLocks noGrp="1"/>
          </p:cNvSpPr>
          <p:nvPr>
            <p:ph type="body" sz="half" idx="2"/>
          </p:nvPr>
        </p:nvSpPr>
        <p:spPr/>
        <p:txBody>
          <a:bodyPr/>
          <a:lstStyle/>
          <a:p>
            <a:endParaRPr lang="ru-RU"/>
          </a:p>
        </p:txBody>
      </p:sp>
      <p:pic>
        <p:nvPicPr>
          <p:cNvPr id="5" name="Picture 3" descr="C:\Users\Пользователь\Desktop\фон.jpg"/>
          <p:cNvPicPr>
            <a:picLocks noChangeAspect="1" noChangeArrowheads="1"/>
          </p:cNvPicPr>
          <p:nvPr/>
        </p:nvPicPr>
        <p:blipFill>
          <a:blip r:embed="rId3"/>
          <a:srcRect/>
          <a:stretch>
            <a:fillRect/>
          </a:stretch>
        </p:blipFill>
        <p:spPr bwMode="auto">
          <a:xfrm>
            <a:off x="0" y="0"/>
            <a:ext cx="10691813" cy="7559675"/>
          </a:xfrm>
          <a:prstGeom prst="rect">
            <a:avLst/>
          </a:prstGeom>
          <a:noFill/>
        </p:spPr>
      </p:pic>
      <p:pic>
        <p:nvPicPr>
          <p:cNvPr id="7" name="Picture 2" descr="D:\75 ЛЕТ ПОБЕДЕ\Эмблема 75-летия.jpg"/>
          <p:cNvPicPr>
            <a:picLocks noChangeAspect="1" noChangeArrowheads="1"/>
          </p:cNvPicPr>
          <p:nvPr/>
        </p:nvPicPr>
        <p:blipFill>
          <a:blip r:embed="rId4" cstate="print"/>
          <a:srcRect/>
          <a:stretch>
            <a:fillRect/>
          </a:stretch>
        </p:blipFill>
        <p:spPr bwMode="auto">
          <a:xfrm>
            <a:off x="8679700" y="451741"/>
            <a:ext cx="1013656" cy="1440000"/>
          </a:xfrm>
          <a:prstGeom prst="rect">
            <a:avLst/>
          </a:prstGeom>
          <a:noFill/>
        </p:spPr>
      </p:pic>
      <p:sp>
        <p:nvSpPr>
          <p:cNvPr id="8" name="Прямоугольник 7"/>
          <p:cNvSpPr/>
          <p:nvPr/>
        </p:nvSpPr>
        <p:spPr>
          <a:xfrm>
            <a:off x="3511457" y="1862259"/>
            <a:ext cx="6197098" cy="5148141"/>
          </a:xfrm>
          <a:prstGeom prst="rect">
            <a:avLst/>
          </a:prstGeom>
        </p:spPr>
        <p:txBody>
          <a:bodyPr wrap="square">
            <a:spAutoFit/>
          </a:bodyPr>
          <a:lstStyle/>
          <a:p>
            <a:pPr algn="just">
              <a:lnSpc>
                <a:spcPct val="107000"/>
              </a:lnSpc>
              <a:spcAft>
                <a:spcPts val="800"/>
              </a:spcAft>
            </a:pP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Летом </a:t>
            </a:r>
            <a:r>
              <a:rPr lang="ru-RU" sz="1400" i="1" dirty="0">
                <a:latin typeface="Times New Roman" panose="02020603050405020304" pitchFamily="18" charset="0"/>
                <a:ea typeface="Calibri" panose="020F0502020204030204" pitchFamily="34" charset="0"/>
                <a:cs typeface="Times New Roman" panose="02020603050405020304" pitchFamily="18" charset="0"/>
              </a:rPr>
              <a:t>1942 этот отряд остановился в лесной избе, куда жители деревни носили еду для партизан. Когда немцы, выследившие этот путь подошли к деревне, партизаны были уже предупреждены и заняли оборонительные позиции, однако неожиданностью было большое численное превосходство фашистов. Для Исакова было очевидно, что вести этот неравный бой будет бессмысленно и он отдал приказ отступать, вызвав добровольцев, которые должны были прикрыть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отступление. Каждому </a:t>
            </a:r>
            <a:r>
              <a:rPr lang="ru-RU" sz="1400" i="1" dirty="0">
                <a:latin typeface="Times New Roman" panose="02020603050405020304" pitchFamily="18" charset="0"/>
                <a:ea typeface="Calibri" panose="020F0502020204030204" pitchFamily="34" charset="0"/>
                <a:cs typeface="Times New Roman" panose="02020603050405020304" pitchFamily="18" charset="0"/>
              </a:rPr>
              <a:t>было очевидно, что это задание будет равносильно гибели. Первым, ни секунды не колеблясь вызвался Саша Бородулин, которому совсем недавно исполнилось 15 лет. Он и еще пять солдат остались прикрывать отряд</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 Один </a:t>
            </a:r>
            <a:r>
              <a:rPr lang="ru-RU" sz="1400" i="1" dirty="0">
                <a:latin typeface="Times New Roman" panose="02020603050405020304" pitchFamily="18" charset="0"/>
                <a:ea typeface="Calibri" panose="020F0502020204030204" pitchFamily="34" charset="0"/>
                <a:cs typeface="Times New Roman" panose="02020603050405020304" pitchFamily="18" charset="0"/>
              </a:rPr>
              <a:t>за одним, солдаты героически погибли, защищая своих товарищей от гибельного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преследования. Саша </a:t>
            </a:r>
            <a:r>
              <a:rPr lang="ru-RU" sz="1400" i="1" dirty="0">
                <a:latin typeface="Times New Roman" panose="02020603050405020304" pitchFamily="18" charset="0"/>
                <a:ea typeface="Calibri" panose="020F0502020204030204" pitchFamily="34" charset="0"/>
                <a:cs typeface="Times New Roman" panose="02020603050405020304" pitchFamily="18" charset="0"/>
              </a:rPr>
              <a:t>остался один, однако отступление еще не было закончено. Это был шанс для него догнать отряд и отступить вместе с ним. Но так же, это значило, что в боях с преследующими партизан немцами погибнет немало его товарищей и Саша остался на своей позиции. Он до последнего отстреливался, не позволяя основным силам немцев прорваться в преследование. Когда кончились патроны, он одну за другой метал гранаты во врага. В этом бою он погиб — 7 июля </a:t>
            </a:r>
            <a:r>
              <a:rPr lang="ru-RU" sz="1400" i="1" dirty="0" smtClean="0">
                <a:latin typeface="Times New Roman" panose="02020603050405020304" pitchFamily="18" charset="0"/>
                <a:ea typeface="Calibri" panose="020F0502020204030204" pitchFamily="34" charset="0"/>
                <a:cs typeface="Times New Roman" panose="02020603050405020304" pitchFamily="18" charset="0"/>
              </a:rPr>
              <a:t>1942г. Он </a:t>
            </a:r>
            <a:r>
              <a:rPr lang="ru-RU" sz="1400" i="1" dirty="0">
                <a:latin typeface="Times New Roman" panose="02020603050405020304" pitchFamily="18" charset="0"/>
                <a:ea typeface="Calibri" panose="020F0502020204030204" pitchFamily="34" charset="0"/>
                <a:cs typeface="Times New Roman" panose="02020603050405020304" pitchFamily="18" charset="0"/>
              </a:rPr>
              <a:t>до последнего защищал своих товарищей-партизан от гибели, ни секунды не думая о бегстве. Он просто выполнял свой долг перед Родиной. И она о нем не забыла. Он был повторно награжден орденом Красного Знамени, но уже посмертно. Его прах покоится в братской могиле, в поселке Оредеж Ленинградской области.</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857" y="1334123"/>
            <a:ext cx="2581600" cy="3346776"/>
          </a:xfrm>
          <a:prstGeom prst="rect">
            <a:avLst/>
          </a:prstGeom>
        </p:spPr>
      </p:pic>
    </p:spTree>
    <p:extLst>
      <p:ext uri="{BB962C8B-B14F-4D97-AF65-F5344CB8AC3E}">
        <p14:creationId xmlns:p14="http://schemas.microsoft.com/office/powerpoint/2010/main" val="215533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Picture 3" descr="C:\Users\Пользователь\Desktop\фон.jpg"/>
          <p:cNvPicPr>
            <a:picLocks noChangeAspect="1" noChangeArrowheads="1"/>
          </p:cNvPicPr>
          <p:nvPr/>
        </p:nvPicPr>
        <p:blipFill>
          <a:blip r:embed="rId2"/>
          <a:srcRect/>
          <a:stretch>
            <a:fillRect/>
          </a:stretch>
        </p:blipFill>
        <p:spPr bwMode="auto">
          <a:xfrm>
            <a:off x="0" y="0"/>
            <a:ext cx="10691813" cy="7559675"/>
          </a:xfrm>
          <a:prstGeom prst="rect">
            <a:avLst/>
          </a:prstGeom>
          <a:noFill/>
        </p:spPr>
      </p:pic>
      <p:pic>
        <p:nvPicPr>
          <p:cNvPr id="12" name="Объект 11"/>
          <p:cNvPicPr>
            <a:picLocks noGrp="1" noChangeAspect="1"/>
          </p:cNvPicPr>
          <p:nvPr>
            <p:ph sz="half" idx="2"/>
          </p:nvPr>
        </p:nvPicPr>
        <p:blipFill>
          <a:blip r:embed="rId3"/>
          <a:stretch>
            <a:fillRect/>
          </a:stretch>
        </p:blipFill>
        <p:spPr>
          <a:xfrm>
            <a:off x="917385" y="1074401"/>
            <a:ext cx="2548115" cy="3394506"/>
          </a:xfrm>
          <a:prstGeom prst="rect">
            <a:avLst/>
          </a:prstGeom>
        </p:spPr>
      </p:pic>
      <p:pic>
        <p:nvPicPr>
          <p:cNvPr id="13" name="Picture 2" descr="D:\75 ЛЕТ ПОБЕДЕ\Эмблема 75-летия.jpg"/>
          <p:cNvPicPr>
            <a:picLocks noChangeAspect="1" noChangeArrowheads="1"/>
          </p:cNvPicPr>
          <p:nvPr/>
        </p:nvPicPr>
        <p:blipFill>
          <a:blip r:embed="rId4" cstate="print"/>
          <a:srcRect/>
          <a:stretch>
            <a:fillRect/>
          </a:stretch>
        </p:blipFill>
        <p:spPr bwMode="auto">
          <a:xfrm>
            <a:off x="8666371" y="491533"/>
            <a:ext cx="1013656" cy="1440000"/>
          </a:xfrm>
          <a:prstGeom prst="rect">
            <a:avLst/>
          </a:prstGeom>
          <a:noFill/>
        </p:spPr>
      </p:pic>
      <p:sp>
        <p:nvSpPr>
          <p:cNvPr id="14" name="Прямоугольник 13"/>
          <p:cNvSpPr/>
          <p:nvPr/>
        </p:nvSpPr>
        <p:spPr>
          <a:xfrm>
            <a:off x="4199169" y="955548"/>
            <a:ext cx="3643498" cy="646331"/>
          </a:xfrm>
          <a:prstGeom prst="rect">
            <a:avLst/>
          </a:prstGeom>
        </p:spPr>
        <p:txBody>
          <a:bodyPr wrap="none">
            <a:spAutoFit/>
          </a:bodyPr>
          <a:lstStyle/>
          <a:p>
            <a:pPr lvl="0" algn="ctr"/>
            <a:r>
              <a:rPr lang="ru-RU" sz="3600" b="1" i="1" dirty="0" smtClean="0">
                <a:solidFill>
                  <a:srgbClr val="C00000"/>
                </a:solidFill>
                <a:latin typeface="Times New Roman" pitchFamily="18" charset="0"/>
                <a:cs typeface="Times New Roman" pitchFamily="18" charset="0"/>
              </a:rPr>
              <a:t>Виктор Хоменко</a:t>
            </a:r>
            <a:endParaRPr lang="ru-RU" sz="3600" b="1" i="1" dirty="0">
              <a:solidFill>
                <a:srgbClr val="FF0000"/>
              </a:solidFill>
              <a:latin typeface="Times New Roman" panose="02020603050405020304" pitchFamily="18" charset="0"/>
              <a:cs typeface="Times New Roman" panose="02020603050405020304" pitchFamily="18" charset="0"/>
            </a:endParaRPr>
          </a:p>
        </p:txBody>
      </p:sp>
      <p:sp>
        <p:nvSpPr>
          <p:cNvPr id="17" name="Объект 16"/>
          <p:cNvSpPr>
            <a:spLocks noGrp="1"/>
          </p:cNvSpPr>
          <p:nvPr>
            <p:ph sz="quarter" idx="4"/>
          </p:nvPr>
        </p:nvSpPr>
        <p:spPr>
          <a:xfrm>
            <a:off x="3465501" y="1647371"/>
            <a:ext cx="6389700" cy="5239657"/>
          </a:xfrm>
        </p:spPr>
        <p:txBody>
          <a:bodyPr>
            <a:noAutofit/>
          </a:bodyPr>
          <a:lstStyle/>
          <a:p>
            <a:pPr marL="0" indent="0" algn="just">
              <a:buNone/>
            </a:pPr>
            <a:r>
              <a:rPr lang="ru-RU" sz="1400" i="1" dirty="0">
                <a:latin typeface="Times New Roman" panose="02020603050405020304" pitchFamily="18" charset="0"/>
                <a:cs typeface="Times New Roman" panose="02020603050405020304" pitchFamily="18" charset="0"/>
              </a:rPr>
              <a:t>Родился будущий подпольщик 12 сентября 1926 года в городе                                    Кременчуге Полтавской области, но сразу после его рождения семья переехала </a:t>
            </a:r>
            <a:r>
              <a:rPr lang="ru-RU" sz="1400" i="1" dirty="0" smtClean="0">
                <a:latin typeface="Times New Roman" panose="02020603050405020304" pitchFamily="18" charset="0"/>
                <a:cs typeface="Times New Roman" panose="02020603050405020304" pitchFamily="18" charset="0"/>
              </a:rPr>
              <a:t>в </a:t>
            </a:r>
            <a:r>
              <a:rPr lang="ru-RU" sz="1400" i="1" dirty="0">
                <a:latin typeface="Times New Roman" panose="02020603050405020304" pitchFamily="18" charset="0"/>
                <a:cs typeface="Times New Roman" panose="02020603050405020304" pitchFamily="18" charset="0"/>
              </a:rPr>
              <a:t>корабельную столицу Украины – город Николаев. Во время учебы в школе одним </a:t>
            </a:r>
            <a:r>
              <a:rPr lang="ru-RU" sz="1400" i="1" dirty="0" smtClean="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из самых любимых его предметов был немецкий язык, который он знал на «отлично». Летом 1941-го 14-летний Виктор после окончания семилетки подал документы в Николаевский судостроительный техникум. Но началась война и 17 августа 1941 года германские войска вошли в город. Вместо техникума Виктор вступает в подпольную городскую организацию "Николаевский центр", созданную под руководством коммуниста В.И. Андреева-Палагнюка. Поскольку Хоменко хорошо владел немецким языком, он получил задание устроиться на кухню в столовую полевого немецкого госпиталя. Позже, перевелся на работу в столовую «Ост», где питались и иногда проводили застолья немецкие офицеры. Не вызывая подозрений у него была возможность слушать их разговоры и передавать их содержание подпольщикам. Старательно работая, Виктор вызвал доверие у немцев, поэтому его стали держать посыльным при их штабе, благодаря чему, подпольщикам стало известно содержание многих секретных документов. В начале 1942 года у них вышел из строя передатчик, связь с центром прервалась, попытки его починить ни к чему не привели, к тому же закончилась взрывчатка, поэтому нужна была отправка связных. Выбор пал на Витю Хоменко и его сверстника Шуру </a:t>
            </a:r>
            <a:r>
              <a:rPr lang="ru-RU" sz="1400" i="1" dirty="0" err="1">
                <a:latin typeface="Times New Roman" panose="02020603050405020304" pitchFamily="18" charset="0"/>
                <a:cs typeface="Times New Roman" panose="02020603050405020304" pitchFamily="18" charset="0"/>
              </a:rPr>
              <a:t>Кобера</a:t>
            </a:r>
            <a:r>
              <a:rPr lang="ru-RU" sz="1400" i="1" dirty="0">
                <a:latin typeface="Times New Roman" panose="02020603050405020304" pitchFamily="18" charset="0"/>
                <a:cs typeface="Times New Roman" panose="02020603050405020304" pitchFamily="18" charset="0"/>
              </a:rPr>
              <a:t>. Неся с собой в тайнике зашифрованные документы и пройдя пешком огромное расстояние по маршруту Николаев-Луганск-Ростов, на Кубани ребята перешли линию фронта и оказались в расположении советских войск. На следующий день их доставили в штаб Закавказского фронта, а немного спустя, 27 августа 1942 года отправили самолетом в Москву, в штаб партизанского движения. Там они передали документы в штаб партизанского движения и были направлены на краткосрочные курсы разведчиков.</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43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55993" y="2760663"/>
            <a:ext cx="2884002" cy="4062412"/>
          </a:xfrm>
        </p:spPr>
      </p:pic>
      <p:sp>
        <p:nvSpPr>
          <p:cNvPr id="5" name="Текст 4"/>
          <p:cNvSpPr>
            <a:spLocks noGrp="1"/>
          </p:cNvSpPr>
          <p:nvPr>
            <p:ph type="body" sz="quarter" idx="3"/>
          </p:nvPr>
        </p:nvSpPr>
        <p:spPr/>
        <p:txBody>
          <a:bodyPr/>
          <a:lstStyle/>
          <a:p>
            <a:endParaRPr lang="ru-RU"/>
          </a:p>
        </p:txBody>
      </p:sp>
      <p:pic>
        <p:nvPicPr>
          <p:cNvPr id="7" name="Picture 3" descr="C:\Users\Пользователь\Desktop\фон.jpg"/>
          <p:cNvPicPr>
            <a:picLocks noChangeAspect="1" noChangeArrowheads="1"/>
          </p:cNvPicPr>
          <p:nvPr/>
        </p:nvPicPr>
        <p:blipFill>
          <a:blip r:embed="rId3"/>
          <a:srcRect/>
          <a:stretch>
            <a:fillRect/>
          </a:stretch>
        </p:blipFill>
        <p:spPr bwMode="auto">
          <a:xfrm>
            <a:off x="0" y="10598"/>
            <a:ext cx="10691813" cy="7559675"/>
          </a:xfrm>
          <a:prstGeom prst="rect">
            <a:avLst/>
          </a:prstGeom>
          <a:noFill/>
        </p:spPr>
      </p:pic>
      <p:sp>
        <p:nvSpPr>
          <p:cNvPr id="9" name="Прямоугольник 8"/>
          <p:cNvSpPr/>
          <p:nvPr/>
        </p:nvSpPr>
        <p:spPr>
          <a:xfrm>
            <a:off x="3512458" y="1697676"/>
            <a:ext cx="5852923" cy="5295296"/>
          </a:xfrm>
          <a:prstGeom prst="rect">
            <a:avLst/>
          </a:prstGeom>
        </p:spPr>
        <p:txBody>
          <a:bodyPr wrap="square">
            <a:spAutoFit/>
          </a:bodyPr>
          <a:lstStyle/>
          <a:p>
            <a:pPr indent="381000" algn="just">
              <a:lnSpc>
                <a:spcPct val="115000"/>
              </a:lnSpc>
              <a:spcAft>
                <a:spcPts val="1000"/>
              </a:spcAft>
            </a:pPr>
            <a:r>
              <a:rPr lang="ru-RU"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возвращении, вместе с Виктором и Шурой для </a:t>
            </a:r>
            <a:r>
              <a:rPr lang="ru-RU" sz="1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работы </a:t>
            </a:r>
            <a:r>
              <a:rPr lang="ru-RU"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Николаевском подполье было решено отправить радистку Лиду </a:t>
            </a:r>
            <a:r>
              <a:rPr lang="ru-RU"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Бридкину</a:t>
            </a:r>
            <a:r>
              <a:rPr lang="ru-RU"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Под покровом ночи 9 октября 1942 года все трое спустились на парашютах за несколько десятков километров от Николаева. Одновременно с самолета были сброшены парашюты с так необходимым подпольщикам грузом – боеприпасами, оружием, радиопередатчиком, литературой, аппаратом для печатания листовок. Пока Шура и Лида занимались его поиском и маскировкой, Виктор быстрым шагом отправился в родной город, чтобы сообщить соратникам по борьбе о своем прибытии. Через некоторое время ценный груз был в Николаеве и начался новый этап борьбы против врага. Но активизация деятельности городских партизан не прошла незамеченной для немецкой службы безопасности. В ноябре 1942-го гестапо арестовало десять участников подполья, среди них был и Виктор Хоменко. 5 декабря после десяти суток непрерывных допросов и пыток они были казнены на Базарной площади Николаева. </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1965 году юные герои были посмертно награждены орденом Отечественной войны первой степени. Улицы их имени есть в Николаеве и Одессе. Имя Вити Хоменко носит школа, в которой он учился. В 1959 году в Пионерском сквере на средства собранные школьниками пионерам-героям Вите Хоменко и Шуре </a:t>
            </a:r>
            <a:r>
              <a:rPr lang="ru-RU" sz="1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Коберу</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2" descr="D:\75 ЛЕТ ПОБЕДЕ\Эмблема 75-летия.jpg"/>
          <p:cNvPicPr>
            <a:picLocks noChangeAspect="1" noChangeArrowheads="1"/>
          </p:cNvPicPr>
          <p:nvPr/>
        </p:nvPicPr>
        <p:blipFill>
          <a:blip r:embed="rId4" cstate="print"/>
          <a:srcRect/>
          <a:stretch>
            <a:fillRect/>
          </a:stretch>
        </p:blipFill>
        <p:spPr bwMode="auto">
          <a:xfrm>
            <a:off x="8785244" y="335424"/>
            <a:ext cx="1013656" cy="1440000"/>
          </a:xfrm>
          <a:prstGeom prst="rect">
            <a:avLst/>
          </a:prstGeom>
          <a:noFill/>
        </p:spPr>
      </p:pic>
      <p:pic>
        <p:nvPicPr>
          <p:cNvPr id="13" name="Объект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602" y="1307974"/>
            <a:ext cx="2618128" cy="3456019"/>
          </a:xfrm>
          <a:prstGeom prst="rect">
            <a:avLst/>
          </a:prstGeom>
        </p:spPr>
      </p:pic>
    </p:spTree>
    <p:extLst>
      <p:ext uri="{BB962C8B-B14F-4D97-AF65-F5344CB8AC3E}">
        <p14:creationId xmlns:p14="http://schemas.microsoft.com/office/powerpoint/2010/main" val="308275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Picture 3" descr="C:\Users\Пользователь\Desktop\фон.jpg"/>
          <p:cNvPicPr>
            <a:picLocks noChangeAspect="1" noChangeArrowheads="1"/>
          </p:cNvPicPr>
          <p:nvPr/>
        </p:nvPicPr>
        <p:blipFill>
          <a:blip r:embed="rId2"/>
          <a:srcRect/>
          <a:stretch>
            <a:fillRect/>
          </a:stretch>
        </p:blipFill>
        <p:spPr bwMode="auto">
          <a:xfrm>
            <a:off x="1392" y="0"/>
            <a:ext cx="10691813" cy="7559675"/>
          </a:xfrm>
          <a:prstGeom prst="rect">
            <a:avLst/>
          </a:prstGeom>
          <a:noFill/>
        </p:spPr>
      </p:pic>
      <p:pic>
        <p:nvPicPr>
          <p:cNvPr id="9"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2" name="Прямоугольник 11"/>
          <p:cNvSpPr/>
          <p:nvPr/>
        </p:nvSpPr>
        <p:spPr>
          <a:xfrm>
            <a:off x="4880163" y="1111929"/>
            <a:ext cx="2842060" cy="584775"/>
          </a:xfrm>
          <a:prstGeom prst="rect">
            <a:avLst/>
          </a:prstGeom>
        </p:spPr>
        <p:txBody>
          <a:bodyPr wrap="none">
            <a:spAutoFit/>
          </a:bodyPr>
          <a:lstStyle/>
          <a:p>
            <a:pPr lvl="0" algn="ctr"/>
            <a:r>
              <a:rPr lang="ru-RU" sz="3200" b="1" i="1" dirty="0" smtClean="0">
                <a:solidFill>
                  <a:srgbClr val="FF0000"/>
                </a:solidFill>
                <a:latin typeface="Times New Roman" panose="02020603050405020304" pitchFamily="18" charset="0"/>
                <a:cs typeface="Times New Roman" panose="02020603050405020304" pitchFamily="18" charset="0"/>
              </a:rPr>
              <a:t>Таня Савичева</a:t>
            </a:r>
            <a:endParaRPr lang="ru-RU" sz="3200" b="1" i="1" dirty="0">
              <a:solidFill>
                <a:srgbClr val="FF0000"/>
              </a:solidFill>
              <a:latin typeface="Times New Roman" panose="02020603050405020304" pitchFamily="18" charset="0"/>
              <a:cs typeface="Times New Roman" panose="02020603050405020304" pitchFamily="18" charset="0"/>
            </a:endParaRPr>
          </a:p>
        </p:txBody>
      </p:sp>
      <p:pic>
        <p:nvPicPr>
          <p:cNvPr id="11" name="Объект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956999" y="1111928"/>
            <a:ext cx="2411259" cy="3786971"/>
          </a:xfrm>
        </p:spPr>
      </p:pic>
      <p:sp>
        <p:nvSpPr>
          <p:cNvPr id="14" name="Прямоугольник 13"/>
          <p:cNvSpPr/>
          <p:nvPr/>
        </p:nvSpPr>
        <p:spPr>
          <a:xfrm>
            <a:off x="3521396" y="1896008"/>
            <a:ext cx="6005493" cy="4663200"/>
          </a:xfrm>
          <a:prstGeom prst="rect">
            <a:avLst/>
          </a:prstGeom>
        </p:spPr>
        <p:txBody>
          <a:bodyPr wrap="square">
            <a:spAutoFit/>
          </a:bodyPr>
          <a:lstStyle/>
          <a:p>
            <a:pPr algn="just">
              <a:lnSpc>
                <a:spcPct val="115000"/>
              </a:lnSpc>
              <a:spcAft>
                <a:spcPts val="1000"/>
              </a:spcAft>
            </a:pPr>
            <a:r>
              <a:rPr lang="ru-RU"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Таня родилась 23 января 1930 года в дружной многодетной семье. </a:t>
            </a:r>
            <a:r>
              <a:rPr lang="ru-RU" sz="1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a:t>
            </a:r>
            <a:r>
              <a:rPr lang="ru-RU"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1930-е, когда в СССР началось отчуждение частной собственности, Савичевы были вынуждены переехать из Ленинграда за 101-й километр, поскольку отец Тани был предпринимателем. В 1936 году глава семейства скоропостижно умер от рака. Оставшаяся без кормильца семья скоро вернулась в Ленинград, вместе с бабушкой. В мае 1941 года Таня окончила 3-й класс школы. Летом Савичевы планировали, по обыкновению, навестить родственников в Ленинградской области. Первым уехал брат Тани Михаил. А Таня с мамой задержались на две недели, чтобы отпраздновать 22 июня день рождения бабушки.</a:t>
            </a:r>
            <a:endParaRPr lang="ru-RU" sz="12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После объявления о начале войны Таня и мама решили остаться в Ленинграде, где с остальными членами семьи были привлечены к работам в тылу для нужд армии. 8 сентября 1941 года началась блокада Ленинграда, по плану Гитлера город должен был медленно умереть голодной смертью. Голодная осень сменилась еще более суровой зимой. Как-то во время уборки Таня обнаружила забытую старшей сестрой записную книжку, часть которой, предназначенная для записей телефонных номеров, была не заполнена. Первую запись Таня сделала 28 декабря 1941 года под буквой «Ж», посвятив ее своей умершей сестре Жене. Через месяц – вторая запись – под буквой «Б»: «Бабушка умерла 25 янв. 3 ч. дня 1942 г.». Под буквой «М» — «Мама в 13 мая в 7.30 час утра 1942 г.»; под буквой «С» — «Савичевы умерли»; под буквой «У» — «Умерли все»; под буквой «О» — «Осталась одна Таня»… Голод убивал Савичевых одного за другим. Всего Таня сделала девять записей.</a:t>
            </a:r>
            <a:endParaRPr lang="ru-RU"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61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lstStyle/>
          <a:p>
            <a:endParaRPr lang="ru-RU"/>
          </a:p>
        </p:txBody>
      </p:sp>
      <p:pic>
        <p:nvPicPr>
          <p:cNvPr id="7" name="Picture 3" descr="C:\Users\Пользователь\Desktop\фон.jpg"/>
          <p:cNvPicPr>
            <a:picLocks noChangeAspect="1" noChangeArrowheads="1"/>
          </p:cNvPicPr>
          <p:nvPr/>
        </p:nvPicPr>
        <p:blipFill>
          <a:blip r:embed="rId2"/>
          <a:srcRect/>
          <a:stretch>
            <a:fillRect/>
          </a:stretch>
        </p:blipFill>
        <p:spPr bwMode="auto">
          <a:xfrm>
            <a:off x="-86314" y="0"/>
            <a:ext cx="10691813" cy="7559675"/>
          </a:xfrm>
          <a:prstGeom prst="rect">
            <a:avLst/>
          </a:prstGeom>
          <a:noFill/>
        </p:spPr>
      </p:pic>
      <p:pic>
        <p:nvPicPr>
          <p:cNvPr id="9"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pic>
        <p:nvPicPr>
          <p:cNvPr id="14" name="Объект 1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47499" y="2151746"/>
            <a:ext cx="2730368" cy="2325226"/>
          </a:xfrm>
        </p:spPr>
      </p:pic>
      <p:sp>
        <p:nvSpPr>
          <p:cNvPr id="15" name="Прямоугольник 14"/>
          <p:cNvSpPr/>
          <p:nvPr/>
        </p:nvSpPr>
        <p:spPr>
          <a:xfrm>
            <a:off x="3586712" y="1838451"/>
            <a:ext cx="5919143" cy="5746445"/>
          </a:xfrm>
          <a:prstGeom prst="rect">
            <a:avLst/>
          </a:prstGeom>
        </p:spPr>
        <p:txBody>
          <a:bodyPr wrap="square">
            <a:spAutoFit/>
          </a:bodyPr>
          <a:lstStyle/>
          <a:p>
            <a:pPr algn="just">
              <a:lnSpc>
                <a:spcPct val="115000"/>
              </a:lnSpc>
              <a:spcAft>
                <a:spcPts val="1000"/>
              </a:spcAft>
            </a:pP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После смерти всех ближайших родственников Тани в Ленинграде последовали два долгих и очень тяжелых последних года в жизни девочки. В течение нескольких недель она жила у племянницы своей бабушки, которая оформила опеку над Таней, но, в силу трагических событий собственного детства, была не слишком приветлива. Работая по полторы смены на заводе, женщина на время своего отсутствия дома оставляла Таню на улице. Летом 1942 года тетя приняла решение отправить ослабленную голодом, дистрофией и вдобавок больную туберкулезом девочку в детский дом. 1 июля 1944 года Таня Савичева умерла в доме инвалидов в </a:t>
            </a:r>
            <a:r>
              <a:rPr lang="ru-RU" sz="1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Понетаевке</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медицинской карточке значилось: «Цинга, дистрофия, нервное истощение, слепота…». </a:t>
            </a:r>
            <a:r>
              <a:rPr lang="ru-RU" sz="1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 </a:t>
            </a:r>
            <a:r>
              <a:rPr lang="ru-RU"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своей партии Таня умерла единственная. По одной из версий, дневник Тани     обнаружила ее сестра Нина, вернувшись в Ленинград после снятия блокады. Сейчас дневник выставлен в музее истории   Ленинграда. Школьница Таня Савичева написала самый жуткий и короткий дневник о войне. Всего девять строчек, безмолвно     свидетельствующих об ужасах блокадного Ленинграда. В них – только фиксация времени смерти самых близких людей. В 1942 году Таня была эвакуирована, но ее здоровье было уже слишком сильно подорвано – спустя два года девочка умерла от туберкулеза, ей было тогда 14 лет.</a:t>
            </a:r>
          </a:p>
          <a:p>
            <a:pPr>
              <a:lnSpc>
                <a:spcPct val="115000"/>
              </a:lnSpc>
              <a:spcAft>
                <a:spcPts val="1000"/>
              </a:spcAft>
            </a:pPr>
            <a:endParaRPr lang="ru-RU" sz="1400" dirty="0">
              <a:solidFill>
                <a:srgbClr val="000000"/>
              </a:solidFill>
              <a:latin typeface="PT Serif"/>
              <a:ea typeface="Calibri" panose="020F0502020204030204" pitchFamily="34" charset="0"/>
              <a:cs typeface="Times New Roman" panose="02020603050405020304" pitchFamily="18" charset="0"/>
            </a:endParaRPr>
          </a:p>
          <a:p>
            <a:pPr>
              <a:lnSpc>
                <a:spcPct val="115000"/>
              </a:lnSpc>
              <a:spcAft>
                <a:spcPts val="10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98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a:srcRect/>
          <a:stretch>
            <a:fillRect/>
          </a:stretch>
        </p:blipFill>
        <p:spPr bwMode="auto">
          <a:xfrm>
            <a:off x="0" y="-36555"/>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773025" y="566205"/>
            <a:ext cx="850115" cy="1207674"/>
          </a:xfrm>
          <a:prstGeom prst="rect">
            <a:avLst/>
          </a:prstGeom>
          <a:noFill/>
        </p:spPr>
      </p:pic>
      <p:sp>
        <p:nvSpPr>
          <p:cNvPr id="13" name="TextBox 12"/>
          <p:cNvSpPr txBox="1"/>
          <p:nvPr/>
        </p:nvSpPr>
        <p:spPr>
          <a:xfrm>
            <a:off x="3446415" y="1773878"/>
            <a:ext cx="6407034" cy="10295126"/>
          </a:xfrm>
          <a:prstGeom prst="rect">
            <a:avLst/>
          </a:prstGeom>
          <a:noFill/>
        </p:spPr>
        <p:txBody>
          <a:bodyPr wrap="square" rtlCol="0">
            <a:spAutoFit/>
          </a:bodyPr>
          <a:lstStyle/>
          <a:p>
            <a:pPr algn="just"/>
            <a:r>
              <a:rPr lang="ru-RU" sz="1400" i="1" dirty="0" smtClean="0">
                <a:latin typeface="Times New Roman" pitchFamily="18" charset="0"/>
                <a:cs typeface="Times New Roman" pitchFamily="18" charset="0"/>
              </a:rPr>
              <a:t>Галя Комлева</a:t>
            </a:r>
            <a:r>
              <a:rPr lang="ru-RU" sz="1400" i="1" dirty="0">
                <a:latin typeface="Times New Roman" pitchFamily="18" charset="0"/>
                <a:cs typeface="Times New Roman" pitchFamily="18" charset="0"/>
              </a:rPr>
              <a:t> родилась 7 июля 1927 года. Перед войной окончила 6 классов. Все годы учебы она была отличницей.</a:t>
            </a:r>
          </a:p>
          <a:p>
            <a:pPr algn="just"/>
            <a:r>
              <a:rPr lang="ru-RU" sz="1400" i="1" dirty="0">
                <a:latin typeface="Times New Roman" pitchFamily="18" charset="0"/>
                <a:cs typeface="Times New Roman" pitchFamily="18" charset="0"/>
              </a:rPr>
              <a:t>Во время войны, когда фашисты приближались к Ленинграду, для подпольной работы в поселке </a:t>
            </a:r>
            <a:r>
              <a:rPr lang="ru-RU" sz="1400" i="1" dirty="0" err="1">
                <a:latin typeface="Times New Roman" pitchFamily="18" charset="0"/>
                <a:cs typeface="Times New Roman" pitchFamily="18" charset="0"/>
              </a:rPr>
              <a:t>Тарновичи</a:t>
            </a:r>
            <a:r>
              <a:rPr lang="ru-RU" sz="1400" i="1" dirty="0">
                <a:latin typeface="Times New Roman" pitchFamily="18" charset="0"/>
                <a:cs typeface="Times New Roman" pitchFamily="18" charset="0"/>
              </a:rPr>
              <a:t> - на юге Ленинградской области была оставлена вожатая средней школы</a:t>
            </a:r>
            <a:r>
              <a:rPr lang="ru-RU" sz="1400" b="1" i="1" dirty="0">
                <a:latin typeface="Times New Roman" pitchFamily="18" charset="0"/>
                <a:cs typeface="Times New Roman" pitchFamily="18" charset="0"/>
              </a:rPr>
              <a:t> </a:t>
            </a:r>
            <a:r>
              <a:rPr lang="ru-RU" sz="1400" i="1" dirty="0">
                <a:latin typeface="Times New Roman" pitchFamily="18" charset="0"/>
                <a:cs typeface="Times New Roman" pitchFamily="18" charset="0"/>
              </a:rPr>
              <a:t>Анна Петровна Семенова</a:t>
            </a:r>
            <a:r>
              <a:rPr lang="ru-RU" sz="1400" b="1" i="1" dirty="0">
                <a:latin typeface="Times New Roman" pitchFamily="18" charset="0"/>
                <a:cs typeface="Times New Roman" pitchFamily="18" charset="0"/>
              </a:rPr>
              <a:t>.</a:t>
            </a:r>
            <a:r>
              <a:rPr lang="ru-RU" sz="1400" i="1" dirty="0">
                <a:latin typeface="Times New Roman" pitchFamily="18" charset="0"/>
                <a:cs typeface="Times New Roman" pitchFamily="18" charset="0"/>
              </a:rPr>
              <a:t> Для связи с партизанами она подобрала самых надежных своих пионеров, и первой среди них была Галина Комлева. Веселая, смелая, любознательная девочка за шесть своих школьных лет была шесть раз награждена книжками с надписью: «За отличную учебу».</a:t>
            </a:r>
          </a:p>
          <a:p>
            <a:pPr algn="just"/>
            <a:r>
              <a:rPr lang="ru-RU" sz="1400" i="1" dirty="0">
                <a:latin typeface="Times New Roman" pitchFamily="18" charset="0"/>
                <a:cs typeface="Times New Roman" pitchFamily="18" charset="0"/>
              </a:rPr>
              <a:t>Юная связная приносила от партизан задания  своей вожатой, а ее донесения переправляла в отряд вместе с хлебом, картошкой, продуктами, которые  доставали с большим трудом. Однажды, когда посыльный из партизанского отряда не пришел в срок  на место встречи, Галя, сама прибыла в отряд, передала донесение и, погревшись, поспешила назад, неся новое задание подпольщикам.</a:t>
            </a:r>
          </a:p>
          <a:p>
            <a:pPr algn="just"/>
            <a:r>
              <a:rPr lang="ru-RU" sz="1400" i="1" dirty="0">
                <a:latin typeface="Times New Roman" pitchFamily="18" charset="0"/>
                <a:cs typeface="Times New Roman" pitchFamily="18" charset="0"/>
              </a:rPr>
              <a:t>Вместе с комсомолкой</a:t>
            </a:r>
            <a:r>
              <a:rPr lang="ru-RU" sz="1400" b="1" i="1" dirty="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Тасей</a:t>
            </a:r>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Яковлевой</a:t>
            </a:r>
            <a:r>
              <a:rPr lang="ru-RU" sz="1400" i="1" dirty="0">
                <a:latin typeface="Times New Roman" pitchFamily="18" charset="0"/>
                <a:cs typeface="Times New Roman" pitchFamily="18" charset="0"/>
              </a:rPr>
              <a:t> Галя писала листовки и ночью разбрасывала их по поселку. Их выследил полицай, юных подпольщиков схватили.  Два месяца держали в гестапо. 20 февраля 1943 года ее вместе с другими арестованными увезли в деревню </a:t>
            </a:r>
            <a:r>
              <a:rPr lang="ru-RU" sz="1400" i="1" dirty="0" err="1">
                <a:latin typeface="Times New Roman" pitchFamily="18" charset="0"/>
                <a:cs typeface="Times New Roman" pitchFamily="18" charset="0"/>
              </a:rPr>
              <a:t>Васильковичи</a:t>
            </a:r>
            <a:r>
              <a:rPr lang="ru-RU" sz="1400" i="1" dirty="0">
                <a:latin typeface="Times New Roman" pitchFamily="18" charset="0"/>
                <a:cs typeface="Times New Roman" pitchFamily="18" charset="0"/>
              </a:rPr>
              <a:t> и там расстреляли.</a:t>
            </a:r>
          </a:p>
          <a:p>
            <a:pPr algn="just"/>
            <a:r>
              <a:rPr lang="ru-RU" sz="1400" i="1" dirty="0">
                <a:latin typeface="Times New Roman" pitchFamily="18" charset="0"/>
                <a:cs typeface="Times New Roman" pitchFamily="18" charset="0"/>
              </a:rPr>
              <a:t>Подвиг</a:t>
            </a:r>
            <a:r>
              <a:rPr lang="ru-RU" sz="1400" b="1" i="1" dirty="0">
                <a:latin typeface="Times New Roman" pitchFamily="18" charset="0"/>
                <a:cs typeface="Times New Roman" pitchFamily="18" charset="0"/>
              </a:rPr>
              <a:t> Гали Комлевой </a:t>
            </a:r>
            <a:r>
              <a:rPr lang="ru-RU" sz="1400" i="1" dirty="0">
                <a:latin typeface="Times New Roman" pitchFamily="18" charset="0"/>
                <a:cs typeface="Times New Roman" pitchFamily="18" charset="0"/>
              </a:rPr>
              <a:t>Родина отметила </a:t>
            </a:r>
            <a:r>
              <a:rPr lang="ru-RU" sz="1400" dirty="0" smtClean="0">
                <a:latin typeface="Times New Roman" pitchFamily="18" charset="0"/>
                <a:cs typeface="Times New Roman" pitchFamily="18" charset="0"/>
              </a:rPr>
              <a:t>орденом   Отечественной  войны</a:t>
            </a:r>
            <a:endParaRPr lang="ru-RU" sz="1400" i="1" dirty="0" smtClean="0">
              <a:latin typeface="Times New Roman" pitchFamily="18" charset="0"/>
              <a:cs typeface="Times New Roman" pitchFamily="18" charset="0"/>
            </a:endParaRPr>
          </a:p>
          <a:p>
            <a:pPr algn="just"/>
            <a:r>
              <a:rPr lang="ru-RU" sz="1400" i="1" dirty="0" smtClean="0">
                <a:latin typeface="Times New Roman" pitchFamily="18" charset="0"/>
                <a:cs typeface="Times New Roman" pitchFamily="18" charset="0"/>
              </a:rPr>
              <a:t>     I </a:t>
            </a:r>
            <a:r>
              <a:rPr lang="ru-RU" sz="1400" i="1" dirty="0">
                <a:latin typeface="Times New Roman" pitchFamily="18" charset="0"/>
                <a:cs typeface="Times New Roman" pitchFamily="18" charset="0"/>
              </a:rPr>
              <a:t>степени. </a:t>
            </a:r>
            <a:endParaRPr lang="ru-RU" sz="1400" i="1" dirty="0" smtClean="0">
              <a:latin typeface="Times New Roman" pitchFamily="18" charset="0"/>
              <a:cs typeface="Times New Roman" pitchFamily="18" charset="0"/>
            </a:endParaRPr>
          </a:p>
          <a:p>
            <a:pPr algn="just"/>
            <a:r>
              <a:rPr lang="ru-RU" sz="1400" i="1" dirty="0" smtClean="0">
                <a:latin typeface="Times New Roman" pitchFamily="18" charset="0"/>
                <a:cs typeface="Times New Roman" pitchFamily="18" charset="0"/>
              </a:rPr>
              <a:t>Именем Гали </a:t>
            </a:r>
            <a:r>
              <a:rPr lang="ru-RU" sz="1400" i="1" dirty="0">
                <a:latin typeface="Times New Roman" pitchFamily="18" charset="0"/>
                <a:cs typeface="Times New Roman" pitchFamily="18" charset="0"/>
              </a:rPr>
              <a:t>Комлевой назван теплоход </a:t>
            </a:r>
            <a:r>
              <a:rPr lang="ru-RU" sz="1400" i="1" dirty="0" smtClean="0">
                <a:latin typeface="Times New Roman" pitchFamily="18" charset="0"/>
                <a:cs typeface="Times New Roman" pitchFamily="18" charset="0"/>
              </a:rPr>
              <a:t>Мурманского пароходства.</a:t>
            </a:r>
            <a:r>
              <a:rPr lang="ru-RU" sz="1400" i="1" dirty="0">
                <a:latin typeface="Times New Roman" pitchFamily="18" charset="0"/>
                <a:cs typeface="Times New Roman" pitchFamily="18" charset="0"/>
              </a:rPr>
              <a:t/>
            </a:r>
            <a:br>
              <a:rPr lang="ru-RU" sz="1400" i="1" dirty="0">
                <a:latin typeface="Times New Roman" pitchFamily="18" charset="0"/>
                <a:cs typeface="Times New Roman" pitchFamily="18" charset="0"/>
              </a:rPr>
            </a:br>
            <a:endParaRPr lang="ru-RU" sz="1400" i="1" dirty="0">
              <a:latin typeface="Times New Roman" pitchFamily="18" charset="0"/>
              <a:cs typeface="Times New Roman" pitchFamily="18" charset="0"/>
            </a:endParaRPr>
          </a:p>
          <a:p>
            <a:pPr algn="just"/>
            <a:r>
              <a:rPr lang="ru-RU" sz="1600" dirty="0"/>
              <a:t/>
            </a:r>
            <a:br>
              <a:rPr lang="ru-RU" sz="1600" dirty="0"/>
            </a:br>
            <a:endParaRPr lang="en-US" sz="1600" b="1" dirty="0">
              <a:solidFill>
                <a:schemeClr val="accent1">
                  <a:lumMod val="50000"/>
                </a:schemeClr>
              </a:solidFill>
              <a:latin typeface="Times New Roman" pitchFamily="18" charset="0"/>
              <a:cs typeface="Times New Roman"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afe-rgs.ru/uploads/posts/2019-04/1555330268_bezymyanny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381" y="1354708"/>
            <a:ext cx="2366021" cy="256121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24500" y="1093098"/>
            <a:ext cx="2441502" cy="523220"/>
          </a:xfrm>
          <a:prstGeom prst="rect">
            <a:avLst/>
          </a:prstGeom>
        </p:spPr>
        <p:txBody>
          <a:bodyPr wrap="none">
            <a:spAutoFit/>
          </a:bodyPr>
          <a:lstStyle/>
          <a:p>
            <a:r>
              <a:rPr lang="ru-RU" sz="2800" b="1" i="1" dirty="0">
                <a:solidFill>
                  <a:srgbClr val="FF0000"/>
                </a:solidFill>
                <a:latin typeface="Times New Roman" pitchFamily="18" charset="0"/>
                <a:cs typeface="Times New Roman" pitchFamily="18" charset="0"/>
              </a:rPr>
              <a:t>Галя </a:t>
            </a:r>
            <a:r>
              <a:rPr lang="ru-RU" sz="2800" b="1" i="1" dirty="0" smtClean="0">
                <a:solidFill>
                  <a:srgbClr val="FF0000"/>
                </a:solidFill>
                <a:latin typeface="Times New Roman" pitchFamily="18" charset="0"/>
                <a:cs typeface="Times New Roman" pitchFamily="18" charset="0"/>
              </a:rPr>
              <a:t> Комлева</a:t>
            </a:r>
            <a:endParaRPr lang="ru-RU"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8877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cstate="print"/>
          <a:srcRect/>
          <a:stretch>
            <a:fillRect/>
          </a:stretch>
        </p:blipFill>
        <p:spPr bwMode="auto">
          <a:xfrm>
            <a:off x="0" y="-1"/>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3" name="TextBox 12"/>
          <p:cNvSpPr txBox="1"/>
          <p:nvPr/>
        </p:nvSpPr>
        <p:spPr>
          <a:xfrm>
            <a:off x="3515710" y="1148472"/>
            <a:ext cx="6353504" cy="10279737"/>
          </a:xfrm>
          <a:prstGeom prst="rect">
            <a:avLst/>
          </a:prstGeom>
          <a:noFill/>
        </p:spPr>
        <p:txBody>
          <a:bodyPr wrap="square" rtlCol="0">
            <a:spAutoFit/>
          </a:bodyPr>
          <a:lstStyle/>
          <a:p>
            <a:pPr algn="ctr"/>
            <a:r>
              <a:rPr lang="ru-RU" sz="2800" b="1" i="1" dirty="0" smtClean="0">
                <a:solidFill>
                  <a:srgbClr val="C00000"/>
                </a:solidFill>
                <a:latin typeface="Times New Roman" pitchFamily="18" charset="0"/>
                <a:cs typeface="Times New Roman" pitchFamily="18" charset="0"/>
              </a:rPr>
              <a:t>Лёня Голиков</a:t>
            </a:r>
          </a:p>
          <a:p>
            <a:pPr algn="ctr"/>
            <a:endParaRPr lang="ru-RU" sz="1700" dirty="0" smtClean="0">
              <a:solidFill>
                <a:srgbClr val="C00000"/>
              </a:solidFill>
              <a:latin typeface="Times New Roman" pitchFamily="18" charset="0"/>
              <a:cs typeface="Times New Roman" pitchFamily="18" charset="0"/>
            </a:endParaRPr>
          </a:p>
          <a:p>
            <a:pPr algn="ctr"/>
            <a:endParaRPr lang="ru-RU" sz="1700" dirty="0" smtClean="0">
              <a:solidFill>
                <a:srgbClr val="C00000"/>
              </a:solidFill>
              <a:latin typeface="Times New Roman" pitchFamily="18" charset="0"/>
              <a:cs typeface="Times New Roman" pitchFamily="18" charset="0"/>
            </a:endParaRPr>
          </a:p>
          <a:p>
            <a:pPr algn="just"/>
            <a:r>
              <a:rPr lang="ru-RU" sz="1400" i="1" dirty="0" smtClean="0">
                <a:latin typeface="Times New Roman" pitchFamily="18" charset="0"/>
                <a:cs typeface="Times New Roman" pitchFamily="18" charset="0"/>
              </a:rPr>
              <a:t>Лёня Голиков родился в рабочей семье, жившей на </a:t>
            </a:r>
            <a:r>
              <a:rPr lang="ru-RU" sz="1400" i="1" dirty="0" err="1" smtClean="0">
                <a:latin typeface="Times New Roman" pitchFamily="18" charset="0"/>
                <a:cs typeface="Times New Roman" pitchFamily="18" charset="0"/>
              </a:rPr>
              <a:t>Новгородчине</a:t>
            </a:r>
            <a:r>
              <a:rPr lang="ru-RU" sz="1400" i="1" dirty="0" smtClean="0">
                <a:latin typeface="Times New Roman" pitchFamily="18" charset="0"/>
                <a:cs typeface="Times New Roman" pitchFamily="18" charset="0"/>
              </a:rPr>
              <a:t>, в деревне </a:t>
            </a:r>
            <a:r>
              <a:rPr lang="ru-RU" sz="1400" i="1" dirty="0" err="1" smtClean="0">
                <a:latin typeface="Times New Roman" pitchFamily="18" charset="0"/>
                <a:cs typeface="Times New Roman" pitchFamily="18" charset="0"/>
              </a:rPr>
              <a:t>Лукино</a:t>
            </a:r>
            <a:r>
              <a:rPr lang="ru-RU" sz="1400" i="1" dirty="0" smtClean="0">
                <a:latin typeface="Times New Roman" pitchFamily="18" charset="0"/>
                <a:cs typeface="Times New Roman" pitchFamily="18" charset="0"/>
              </a:rPr>
              <a:t>, 17 июня 1926 года. Леня с детства был приучен к труду, носил из колодца воду, ухаживал за коровой, овцами. Он  был невысокого роста, куда меньше своих однолеток-товарищей, но в силе и ловкости редко кто мог с ним сравниться.  До войны он успел окончить семь классов школы и поработать на фанерном заводе.  </a:t>
            </a:r>
          </a:p>
          <a:p>
            <a:pPr algn="just"/>
            <a:endParaRPr lang="ru-RU" sz="1400" i="1" dirty="0" smtClean="0">
              <a:latin typeface="Times New Roman" pitchFamily="18" charset="0"/>
              <a:cs typeface="Times New Roman" pitchFamily="18" charset="0"/>
            </a:endParaRPr>
          </a:p>
          <a:p>
            <a:pPr algn="just"/>
            <a:r>
              <a:rPr lang="ru-RU" sz="1400" i="1" dirty="0" smtClean="0">
                <a:latin typeface="Times New Roman" pitchFamily="18" charset="0"/>
                <a:cs typeface="Times New Roman" pitchFamily="18" charset="0"/>
              </a:rPr>
              <a:t>Район деревни </a:t>
            </a:r>
            <a:r>
              <a:rPr lang="ru-RU" sz="1400" i="1" dirty="0" err="1" smtClean="0">
                <a:latin typeface="Times New Roman" pitchFamily="18" charset="0"/>
                <a:cs typeface="Times New Roman" pitchFamily="18" charset="0"/>
              </a:rPr>
              <a:t>Лукино</a:t>
            </a:r>
            <a:r>
              <a:rPr lang="ru-RU" sz="1400" i="1" dirty="0" smtClean="0">
                <a:latin typeface="Times New Roman" pitchFamily="18" charset="0"/>
                <a:cs typeface="Times New Roman" pitchFamily="18" charset="0"/>
              </a:rPr>
              <a:t> оказался под гитлеровской оккупацией, однако был отбит уже в марте 1942 года. Именно тогда из числа бойцов ранее действовавших партизанских отрядов, а также молодых добровольцев формировалась бригада, которая должна была отправиться во вражеский тыл для продолжения борьбы с фашистами. В числе парней и девушек, переживших оккупацию и желавших бороться с врагом, был и Лёня Голиков. </a:t>
            </a:r>
          </a:p>
          <a:p>
            <a:pPr algn="just"/>
            <a:endParaRPr lang="ru-RU" sz="1400" i="1" dirty="0" smtClean="0">
              <a:latin typeface="Times New Roman" pitchFamily="18" charset="0"/>
              <a:cs typeface="Times New Roman" pitchFamily="18" charset="0"/>
            </a:endParaRPr>
          </a:p>
          <a:p>
            <a:pPr algn="just"/>
            <a:r>
              <a:rPr lang="ru-RU" sz="1400" i="1" dirty="0" smtClean="0">
                <a:latin typeface="Times New Roman" pitchFamily="18" charset="0"/>
                <a:cs typeface="Times New Roman" pitchFamily="18" charset="0"/>
              </a:rPr>
              <a:t>Первую свою награду, медаль «За отвагу», Леня Голиков получил уже в июле 1942 года. Все, кто знал Лёню в бытность его партизаном, отмечали его смелость и мужество. Одна из самых ярких операций Лёни произошла 13 августа 1942 года, когда на шоссе «Луга – Псков» партизаны атаковали машину, в которой находился немецкий генерал-майор инженерных войск </a:t>
            </a:r>
            <a:r>
              <a:rPr lang="ru-RU" sz="1400" i="1" dirty="0" err="1" smtClean="0">
                <a:latin typeface="Times New Roman" pitchFamily="18" charset="0"/>
                <a:cs typeface="Times New Roman" pitchFamily="18" charset="0"/>
              </a:rPr>
              <a:t>Рихард</a:t>
            </a:r>
            <a:r>
              <a:rPr lang="ru-RU" sz="1400" i="1" dirty="0" smtClean="0">
                <a:latin typeface="Times New Roman" pitchFamily="18" charset="0"/>
                <a:cs typeface="Times New Roman" pitchFamily="18" charset="0"/>
              </a:rPr>
              <a:t> фон </a:t>
            </a:r>
            <a:r>
              <a:rPr lang="ru-RU" sz="1400" i="1" dirty="0" err="1" smtClean="0">
                <a:latin typeface="Times New Roman" pitchFamily="18" charset="0"/>
                <a:cs typeface="Times New Roman" pitchFamily="18" charset="0"/>
              </a:rPr>
              <a:t>Виртц</a:t>
            </a:r>
            <a:r>
              <a:rPr lang="ru-RU" sz="1400" i="1" dirty="0" smtClean="0">
                <a:latin typeface="Times New Roman" pitchFamily="18" charset="0"/>
                <a:cs typeface="Times New Roman" pitchFamily="18" charset="0"/>
              </a:rPr>
              <a:t>. В ходе перестрелки один из немцев стал убегать к лесу, но Лёня бросился вдогонку и последним патроном все же «достал» беглеца. </a:t>
            </a:r>
            <a:endParaRPr lang="ru-RU" sz="1400" b="1" i="1" dirty="0" smtClean="0">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37" y="1352399"/>
            <a:ext cx="2590573" cy="3350229"/>
          </a:xfrm>
          <a:prstGeom prst="rect">
            <a:avLst/>
          </a:prstGeom>
        </p:spPr>
      </p:pic>
    </p:spTree>
    <p:extLst>
      <p:ext uri="{BB962C8B-B14F-4D97-AF65-F5344CB8AC3E}">
        <p14:creationId xmlns:p14="http://schemas.microsoft.com/office/powerpoint/2010/main" val="1394225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cstate="print"/>
          <a:srcRect/>
          <a:stretch>
            <a:fillRect/>
          </a:stretch>
        </p:blipFill>
        <p:spPr bwMode="auto">
          <a:xfrm>
            <a:off x="0" y="0"/>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3" name="TextBox 12"/>
          <p:cNvSpPr txBox="1"/>
          <p:nvPr/>
        </p:nvSpPr>
        <p:spPr>
          <a:xfrm>
            <a:off x="3499944" y="1053879"/>
            <a:ext cx="5166428" cy="1600438"/>
          </a:xfrm>
          <a:prstGeom prst="rect">
            <a:avLst/>
          </a:prstGeom>
          <a:noFill/>
        </p:spPr>
        <p:txBody>
          <a:bodyPr wrap="square" rtlCol="0">
            <a:spAutoFit/>
          </a:bodyPr>
          <a:lstStyle/>
          <a:p>
            <a:pPr algn="just"/>
            <a:r>
              <a:rPr lang="ru-RU" sz="1400" i="1" dirty="0" smtClean="0">
                <a:latin typeface="Times New Roman" panose="02020603050405020304" pitchFamily="18" charset="0"/>
                <a:cs typeface="Times New Roman" panose="02020603050405020304" pitchFamily="18" charset="0"/>
              </a:rPr>
              <a:t>В руки партизан попало описание новых образцов немецких мин, инспекционные донесения вышестоящему командованию. Документы переправили советскому командованию, а самого Лёню представили к званию Героя Советского Союза. Однако сначала - в ноябре 1942 года Лёня Голиков за этот подвиг был награждён орденом Красного Знамени. Юный партизан-разведчик был в составе 67-го</a:t>
            </a:r>
          </a:p>
        </p:txBody>
      </p:sp>
      <p:sp>
        <p:nvSpPr>
          <p:cNvPr id="8" name="TextBox 7"/>
          <p:cNvSpPr txBox="1"/>
          <p:nvPr/>
        </p:nvSpPr>
        <p:spPr>
          <a:xfrm>
            <a:off x="5860108" y="2336512"/>
            <a:ext cx="2806263" cy="307777"/>
          </a:xfrm>
          <a:prstGeom prst="rect">
            <a:avLst/>
          </a:prstGeom>
          <a:noFill/>
        </p:spPr>
        <p:txBody>
          <a:bodyPr wrap="square" rtlCol="0">
            <a:spAutoFit/>
          </a:bodyPr>
          <a:lstStyle/>
          <a:p>
            <a:pPr algn="just"/>
            <a:r>
              <a:rPr lang="ru-RU" sz="1400" i="1" dirty="0" smtClean="0">
                <a:latin typeface="Times New Roman" panose="02020603050405020304" pitchFamily="18" charset="0"/>
                <a:cs typeface="Times New Roman" panose="02020603050405020304" pitchFamily="18" charset="0"/>
              </a:rPr>
              <a:t>партизанского отряда </a:t>
            </a:r>
          </a:p>
        </p:txBody>
      </p:sp>
      <p:sp>
        <p:nvSpPr>
          <p:cNvPr id="9" name="TextBox 8"/>
          <p:cNvSpPr txBox="1"/>
          <p:nvPr/>
        </p:nvSpPr>
        <p:spPr>
          <a:xfrm>
            <a:off x="3499944" y="4745421"/>
            <a:ext cx="6290441" cy="369332"/>
          </a:xfrm>
          <a:prstGeom prst="rect">
            <a:avLst/>
          </a:prstGeom>
          <a:noFill/>
        </p:spPr>
        <p:txBody>
          <a:bodyPr wrap="square" rtlCol="0">
            <a:spAutoFit/>
          </a:bodyPr>
          <a:lstStyle/>
          <a:p>
            <a:pPr algn="just"/>
            <a:endParaRPr lang="ru-RU" b="1" dirty="0" smtClean="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944" y="2569387"/>
            <a:ext cx="6321973" cy="3108543"/>
          </a:xfrm>
          <a:prstGeom prst="rect">
            <a:avLst/>
          </a:prstGeom>
          <a:noFill/>
        </p:spPr>
        <p:txBody>
          <a:bodyPr wrap="square" rtlCol="0">
            <a:spAutoFit/>
          </a:bodyPr>
          <a:lstStyle/>
          <a:p>
            <a:pPr algn="just"/>
            <a:r>
              <a:rPr lang="ru-RU" sz="1400" i="1" dirty="0" smtClean="0">
                <a:latin typeface="Times New Roman" panose="02020603050405020304" pitchFamily="18" charset="0"/>
                <a:cs typeface="Times New Roman" panose="02020603050405020304" pitchFamily="18" charset="0"/>
              </a:rPr>
              <a:t>4-й Ленинградской партизанской бригады. При его  участии были подорваны 2 железнодорожных и 12 шоссейных мостов, сожжены 2 </a:t>
            </a:r>
            <a:r>
              <a:rPr lang="ru-RU" sz="1400" i="1" dirty="0" err="1" smtClean="0">
                <a:latin typeface="Times New Roman" panose="02020603050405020304" pitchFamily="18" charset="0"/>
                <a:cs typeface="Times New Roman" panose="02020603050405020304" pitchFamily="18" charset="0"/>
              </a:rPr>
              <a:t>продовольственно</a:t>
            </a:r>
            <a:r>
              <a:rPr lang="ru-RU" sz="1400" i="1" dirty="0" smtClean="0">
                <a:latin typeface="Times New Roman" panose="02020603050405020304" pitchFamily="18" charset="0"/>
                <a:cs typeface="Times New Roman" panose="02020603050405020304" pitchFamily="18" charset="0"/>
              </a:rPr>
              <a:t>-фуражных склада и 10 автомашин с боеприпасами. 24 января 1943 года, группа партизан в составе чуть более 20 человек вышла к деревне Острая Лука. Немцев в населённом пункте не было, и измотанные люди остановились на отдых в трёх домах. Спустя некоторое время деревню окружил отряд карателей в количестве 150 человек. Партизаны, которых застали врасплох, тем не менее, вступили в бой. Вырваться из окружения смогли лишь несколько человек, позднее и сообщившие в штаб о гибели отряда. Лёня Голиков, как и большинство его товарищей, погиб в бою в Острой Луке. Указом Президиума Верховного Совета СССР от 2 апреля 1944 года за образцовое выполнение заданий командования и проявленные мужество и героизм в боях с немецко-фашистскими захватчиками Голикову Леониду Александровичу присвоено звание Героя Советского Союза (посмертно).</a:t>
            </a:r>
          </a:p>
        </p:txBody>
      </p:sp>
      <p:sp>
        <p:nvSpPr>
          <p:cNvPr id="15" name="TextBox 14"/>
          <p:cNvSpPr txBox="1"/>
          <p:nvPr/>
        </p:nvSpPr>
        <p:spPr>
          <a:xfrm>
            <a:off x="3499944" y="5519732"/>
            <a:ext cx="6132785" cy="1384995"/>
          </a:xfrm>
          <a:prstGeom prst="rect">
            <a:avLst/>
          </a:prstGeom>
          <a:noFill/>
        </p:spPr>
        <p:txBody>
          <a:bodyPr wrap="square" rtlCol="0">
            <a:spAutoFit/>
          </a:bodyPr>
          <a:lstStyle/>
          <a:p>
            <a:pPr algn="just"/>
            <a:r>
              <a:rPr lang="ru-RU" sz="1400" i="1" dirty="0" smtClean="0">
                <a:latin typeface="Times New Roman" panose="02020603050405020304" pitchFamily="18" charset="0"/>
                <a:cs typeface="Times New Roman" panose="02020603050405020304" pitchFamily="18" charset="0"/>
              </a:rPr>
              <a:t>Похоронен он на родине — в </a:t>
            </a:r>
            <a:r>
              <a:rPr lang="ru-RU" sz="1400" i="1" dirty="0" err="1" smtClean="0">
                <a:latin typeface="Times New Roman" panose="02020603050405020304" pitchFamily="18" charset="0"/>
                <a:cs typeface="Times New Roman" panose="02020603050405020304" pitchFamily="18" charset="0"/>
              </a:rPr>
              <a:t>Лукино</a:t>
            </a:r>
            <a:r>
              <a:rPr lang="ru-RU" sz="1400" i="1" dirty="0" smtClean="0">
                <a:latin typeface="Times New Roman" panose="02020603050405020304" pitchFamily="18" charset="0"/>
                <a:cs typeface="Times New Roman" panose="02020603050405020304" pitchFamily="18" charset="0"/>
              </a:rPr>
              <a:t> на деревенском кладбище, где на его могиле установлен величественный памятник. Награждён орденом Ленина, орденом Красного Знамени и медалью «За отвагу». Герою установлены памятники в Великом Новгороде, а также в Москве на территории Всероссийского выставочного центра. В Великом Новгороде именем Героя Советского Союза Лёни Голикова названа одна из улиц.</a:t>
            </a:r>
          </a:p>
        </p:txBody>
      </p:sp>
      <p:pic>
        <p:nvPicPr>
          <p:cNvPr id="14" name="Рисунок 13" descr="C:\Users\ольга\Desktop\голиков.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317" y="1465288"/>
            <a:ext cx="2561626" cy="3150255"/>
          </a:xfrm>
          <a:prstGeom prst="rect">
            <a:avLst/>
          </a:prstGeom>
          <a:noFill/>
          <a:ln>
            <a:noFill/>
          </a:ln>
        </p:spPr>
      </p:pic>
    </p:spTree>
    <p:extLst>
      <p:ext uri="{BB962C8B-B14F-4D97-AF65-F5344CB8AC3E}">
        <p14:creationId xmlns:p14="http://schemas.microsoft.com/office/powerpoint/2010/main" val="397239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cstate="print"/>
          <a:srcRect/>
          <a:stretch>
            <a:fillRect/>
          </a:stretch>
        </p:blipFill>
        <p:spPr bwMode="auto">
          <a:xfrm>
            <a:off x="0" y="-1"/>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3" name="TextBox 12"/>
          <p:cNvSpPr txBox="1"/>
          <p:nvPr/>
        </p:nvSpPr>
        <p:spPr>
          <a:xfrm>
            <a:off x="3446414" y="1321892"/>
            <a:ext cx="6438564" cy="5170646"/>
          </a:xfrm>
          <a:prstGeom prst="rect">
            <a:avLst/>
          </a:prstGeom>
          <a:noFill/>
        </p:spPr>
        <p:txBody>
          <a:bodyPr wrap="square" rtlCol="0">
            <a:spAutoFit/>
          </a:bodyPr>
          <a:lstStyle/>
          <a:p>
            <a:pPr algn="ctr"/>
            <a:r>
              <a:rPr lang="ru-RU" sz="2400" b="1" i="1" dirty="0" smtClean="0">
                <a:solidFill>
                  <a:srgbClr val="C00000"/>
                </a:solidFill>
                <a:latin typeface="Times New Roman" pitchFamily="18" charset="0"/>
                <a:cs typeface="Times New Roman" pitchFamily="18" charset="0"/>
              </a:rPr>
              <a:t>Марат </a:t>
            </a:r>
            <a:r>
              <a:rPr lang="ru-RU" sz="2400" b="1" i="1" dirty="0" err="1" smtClean="0">
                <a:solidFill>
                  <a:srgbClr val="C00000"/>
                </a:solidFill>
                <a:latin typeface="Times New Roman" pitchFamily="18" charset="0"/>
                <a:cs typeface="Times New Roman" pitchFamily="18" charset="0"/>
              </a:rPr>
              <a:t>Казей</a:t>
            </a:r>
            <a:endParaRPr lang="ru-RU" sz="2400" b="1" i="1" dirty="0" smtClean="0">
              <a:solidFill>
                <a:srgbClr val="C00000"/>
              </a:solidFill>
              <a:latin typeface="Times New Roman" pitchFamily="18" charset="0"/>
              <a:cs typeface="Times New Roman" pitchFamily="18" charset="0"/>
            </a:endParaRPr>
          </a:p>
          <a:p>
            <a:pPr algn="ctr"/>
            <a:endParaRPr lang="ru-RU" b="1" i="1" dirty="0" smtClean="0">
              <a:solidFill>
                <a:srgbClr val="C00000"/>
              </a:solidFill>
              <a:latin typeface="Times New Roman" pitchFamily="18" charset="0"/>
              <a:cs typeface="Times New Roman" pitchFamily="18" charset="0"/>
            </a:endParaRPr>
          </a:p>
          <a:p>
            <a:pPr marL="72000" indent="360000" algn="just" fontAlgn="base"/>
            <a:r>
              <a:rPr lang="ru-RU" sz="1600" i="1" dirty="0" smtClean="0">
                <a:latin typeface="Times New Roman" pitchFamily="18" charset="0"/>
                <a:cs typeface="Times New Roman" pitchFamily="18" charset="0"/>
              </a:rPr>
              <a:t>Родился Марат 10 октября 1929 года в деревне </a:t>
            </a:r>
            <a:r>
              <a:rPr lang="ru-RU" sz="1600" i="1" dirty="0" err="1" smtClean="0">
                <a:latin typeface="Times New Roman" pitchFamily="18" charset="0"/>
                <a:cs typeface="Times New Roman" pitchFamily="18" charset="0"/>
              </a:rPr>
              <a:t>Станьково</a:t>
            </a:r>
            <a:r>
              <a:rPr lang="ru-RU" sz="1600" i="1" dirty="0" smtClean="0">
                <a:latin typeface="Times New Roman" pitchFamily="18" charset="0"/>
                <a:cs typeface="Times New Roman" pitchFamily="18" charset="0"/>
              </a:rPr>
              <a:t> Дзержинского района Минской области Белоруссии в крестьянской семье. Окончил 4 класса сельской школы. </a:t>
            </a:r>
          </a:p>
          <a:p>
            <a:pPr marL="72000" indent="360000" algn="just" fontAlgn="base"/>
            <a:r>
              <a:rPr lang="ru-RU" sz="1600" i="1" dirty="0" smtClean="0">
                <a:latin typeface="Times New Roman" pitchFamily="18" charset="0"/>
                <a:cs typeface="Times New Roman" pitchFamily="18" charset="0"/>
              </a:rPr>
              <a:t>    Мать Марата, Анна Александровна, прятала у себя дома советских партийных деятелей, партизан. Ее скоро разоблачили, отправили в Минск и там повесили. После этого дети, Марат и Ариадна сбежали в </a:t>
            </a:r>
            <a:r>
              <a:rPr lang="ru-RU" sz="1600" i="1" dirty="0" err="1" smtClean="0">
                <a:latin typeface="Times New Roman" pitchFamily="18" charset="0"/>
                <a:cs typeface="Times New Roman" pitchFamily="18" charset="0"/>
              </a:rPr>
              <a:t>Станьковский</a:t>
            </a:r>
            <a:r>
              <a:rPr lang="ru-RU" sz="1600" i="1" dirty="0" smtClean="0">
                <a:latin typeface="Times New Roman" pitchFamily="18" charset="0"/>
                <a:cs typeface="Times New Roman" pitchFamily="18" charset="0"/>
              </a:rPr>
              <a:t> лес, в партизанский отряд. Собственно, им уже не с кем было оставаться. Новому партизану Марату </a:t>
            </a:r>
            <a:r>
              <a:rPr lang="ru-RU" sz="1600" i="1" dirty="0" err="1" smtClean="0">
                <a:latin typeface="Times New Roman" pitchFamily="18" charset="0"/>
                <a:cs typeface="Times New Roman" pitchFamily="18" charset="0"/>
              </a:rPr>
              <a:t>Казею</a:t>
            </a:r>
            <a:r>
              <a:rPr lang="ru-RU" sz="1600" i="1" dirty="0" smtClean="0">
                <a:latin typeface="Times New Roman" pitchFamily="18" charset="0"/>
                <a:cs typeface="Times New Roman" pitchFamily="18" charset="0"/>
              </a:rPr>
              <a:t> было тогда двенадцать лет. Это было 21 июля 1942 года.</a:t>
            </a:r>
          </a:p>
          <a:p>
            <a:pPr marL="72000" indent="360000" algn="just" fontAlgn="base"/>
            <a:r>
              <a:rPr lang="ru-RU" sz="1600" i="1" dirty="0" smtClean="0">
                <a:latin typeface="Times New Roman" pitchFamily="18" charset="0"/>
                <a:cs typeface="Times New Roman" pitchFamily="18" charset="0"/>
              </a:rPr>
              <a:t>Партизаны берегли мальчика. Он вступил в первый бой только в январе 1943 года. В первом же бою его легко ранило в руку, но он не ушел с позиции. И своим примером поднял товарищей в контратаку. За что был представлен к медали «За отвагу». А дальше, поправившись, он занимался разведкой, ходил в тыл к немцам, участвовал в подрывах железных дорог. После его разведки, партизаны предприняли неожиданную и дерзкую вылазку и разгромили немецкий гарнизон города Дзержинска.</a:t>
            </a:r>
            <a:endParaRPr lang="ru-RU" sz="1600" b="1" dirty="0" smtClean="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308" y="1508534"/>
            <a:ext cx="2485106" cy="2932838"/>
          </a:xfrm>
          <a:prstGeom prst="rect">
            <a:avLst/>
          </a:prstGeom>
        </p:spPr>
      </p:pic>
    </p:spTree>
    <p:extLst>
      <p:ext uri="{BB962C8B-B14F-4D97-AF65-F5344CB8AC3E}">
        <p14:creationId xmlns:p14="http://schemas.microsoft.com/office/powerpoint/2010/main" val="1317573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a:srcRect/>
          <a:stretch>
            <a:fillRect/>
          </a:stretch>
        </p:blipFill>
        <p:spPr bwMode="auto">
          <a:xfrm>
            <a:off x="0" y="-1"/>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13" name="TextBox 12"/>
          <p:cNvSpPr txBox="1"/>
          <p:nvPr/>
        </p:nvSpPr>
        <p:spPr>
          <a:xfrm>
            <a:off x="3446415" y="1211533"/>
            <a:ext cx="6438564" cy="10756791"/>
          </a:xfrm>
          <a:prstGeom prst="rect">
            <a:avLst/>
          </a:prstGeom>
          <a:noFill/>
        </p:spPr>
        <p:txBody>
          <a:bodyPr wrap="square" rtlCol="0">
            <a:spAutoFit/>
          </a:bodyPr>
          <a:lstStyle/>
          <a:p>
            <a:pPr algn="ctr"/>
            <a:r>
              <a:rPr lang="ru-RU" sz="3200" b="1" i="1" dirty="0" smtClean="0">
                <a:solidFill>
                  <a:srgbClr val="C00000"/>
                </a:solidFill>
                <a:latin typeface="Times New Roman" pitchFamily="18" charset="0"/>
                <a:cs typeface="Times New Roman" pitchFamily="18" charset="0"/>
              </a:rPr>
              <a:t>Саша Ковалев</a:t>
            </a:r>
          </a:p>
          <a:p>
            <a:pPr algn="ctr"/>
            <a:endParaRPr lang="ru-RU" sz="1700" dirty="0" smtClean="0">
              <a:solidFill>
                <a:srgbClr val="C00000"/>
              </a:solidFill>
              <a:latin typeface="Times New Roman" pitchFamily="18" charset="0"/>
              <a:cs typeface="Times New Roman" pitchFamily="18" charset="0"/>
            </a:endParaRPr>
          </a:p>
          <a:p>
            <a:r>
              <a:rPr lang="ru-RU" sz="1600" i="1" dirty="0">
                <a:latin typeface="Times New Roman" panose="02020603050405020304" pitchFamily="18" charset="0"/>
                <a:cs typeface="Times New Roman" panose="02020603050405020304" pitchFamily="18" charset="0"/>
              </a:rPr>
              <a:t>Саша Ковалев родился в 1927 году в Москве. В 10-летнем возрасте остался без родителей, которых репрессировали. Мальчик воспитывался в семье родственников. </a:t>
            </a:r>
            <a:br>
              <a:rPr lang="ru-RU" sz="1600" i="1" dirty="0">
                <a:latin typeface="Times New Roman" panose="02020603050405020304" pitchFamily="18" charset="0"/>
                <a:cs typeface="Times New Roman" panose="02020603050405020304" pitchFamily="18" charset="0"/>
              </a:rPr>
            </a:b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1942 году Саша поступил в школу юнг Северного флота на Соловецких островах. Закончил он ее с отличием и получил направление на эсминец «Громкий», который сопровождал в Мурманск и Архангельск транспорты с военными грузами. Позже его назначили учеником моториста в бригаду торпедных катеров – на катер под командованием старшего лейтенанта </a:t>
            </a:r>
            <a:r>
              <a:rPr lang="ru-RU" sz="1600" i="1" dirty="0" err="1">
                <a:latin typeface="Times New Roman" panose="02020603050405020304" pitchFamily="18" charset="0"/>
                <a:cs typeface="Times New Roman" panose="02020603050405020304" pitchFamily="18" charset="0"/>
              </a:rPr>
              <a:t>Кисова</a:t>
            </a:r>
            <a:r>
              <a:rPr lang="ru-RU" sz="1600" i="1" dirty="0">
                <a:latin typeface="Times New Roman" panose="02020603050405020304" pitchFamily="18" charset="0"/>
                <a:cs typeface="Times New Roman" panose="02020603050405020304" pitchFamily="18" charset="0"/>
              </a:rPr>
              <a:t>, впоследствии героя </a:t>
            </a:r>
            <a:r>
              <a:rPr lang="ru-RU" sz="1600" i="1" dirty="0" smtClean="0">
                <a:latin typeface="Times New Roman" panose="02020603050405020304" pitchFamily="18" charset="0"/>
                <a:cs typeface="Times New Roman" panose="02020603050405020304" pitchFamily="18" charset="0"/>
              </a:rPr>
              <a:t>Советского Союза</a:t>
            </a:r>
            <a:r>
              <a:rPr lang="ru-RU" sz="1600" i="1" dirty="0">
                <a:latin typeface="Times New Roman" panose="02020603050405020304" pitchFamily="18" charset="0"/>
                <a:cs typeface="Times New Roman" panose="02020603050405020304" pitchFamily="18" charset="0"/>
              </a:rPr>
              <a:t>. </a:t>
            </a:r>
            <a:br>
              <a:rPr lang="ru-RU" sz="1600" i="1" dirty="0">
                <a:latin typeface="Times New Roman" panose="02020603050405020304" pitchFamily="18" charset="0"/>
                <a:cs typeface="Times New Roman" panose="02020603050405020304" pitchFamily="18" charset="0"/>
              </a:rPr>
            </a:br>
            <a:r>
              <a:rPr lang="ru-RU" sz="1600" i="1" dirty="0" smtClean="0">
                <a:latin typeface="Times New Roman" panose="02020603050405020304" pitchFamily="18" charset="0"/>
                <a:cs typeface="Times New Roman" panose="02020603050405020304" pitchFamily="18" charset="0"/>
              </a:rPr>
              <a:t>Боевое </a:t>
            </a:r>
            <a:r>
              <a:rPr lang="ru-RU" sz="1600" i="1" dirty="0">
                <a:latin typeface="Times New Roman" panose="02020603050405020304" pitchFamily="18" charset="0"/>
                <a:cs typeface="Times New Roman" panose="02020603050405020304" pitchFamily="18" charset="0"/>
              </a:rPr>
              <a:t>крещение Саша Ковалев получил в апреле 1944 года. Катер потопил транспорт противника и подвергся нападению немецких катеров. В бою был тяжело ранен сигнальщик. Командир приказал заменить его юнгой из моторного отсека. Выполняя приказ командира, Саша наблюдал и докладывал, куда подают вражеские снаряды. Маневрируя, командир уберег катер от прямых попаданий. За этот бой Саша Ковалев получил орден Красной Звезды. Вскоре новая награда – медаль Ушакова: юный североморец умело и решительно действовал при высадке разведчиков в тылу врага. </a:t>
            </a:r>
            <a:endParaRPr lang="en-US" sz="1600" b="1" i="1" dirty="0" smtClean="0">
              <a:solidFill>
                <a:schemeClr val="accent1">
                  <a:lumMod val="50000"/>
                </a:schemeClr>
              </a:solidFill>
              <a:latin typeface="Times New Roman" pitchFamily="18" charset="0"/>
              <a:cs typeface="Times New Roman" pitchFamily="18" charset="0"/>
            </a:endParaRPr>
          </a:p>
          <a:p>
            <a:pPr algn="just"/>
            <a:endParaRPr lang="en-US" sz="1600" b="1" dirty="0">
              <a:solidFill>
                <a:schemeClr val="accent1">
                  <a:lumMod val="50000"/>
                </a:schemeClr>
              </a:solidFill>
              <a:latin typeface="Times New Roman" pitchFamily="18" charset="0"/>
              <a:cs typeface="Times New Roman"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endParaRPr lang="ru-RU" b="1" dirty="0" smtClean="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58" y="1211533"/>
            <a:ext cx="2535757" cy="3868467"/>
          </a:xfrm>
          <a:prstGeom prst="rect">
            <a:avLst/>
          </a:prstGeom>
        </p:spPr>
      </p:pic>
    </p:spTree>
    <p:extLst>
      <p:ext uri="{BB962C8B-B14F-4D97-AF65-F5344CB8AC3E}">
        <p14:creationId xmlns:p14="http://schemas.microsoft.com/office/powerpoint/2010/main" val="2590829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cstate="print"/>
          <a:srcRect/>
          <a:stretch>
            <a:fillRect/>
          </a:stretch>
        </p:blipFill>
        <p:spPr bwMode="auto">
          <a:xfrm>
            <a:off x="0" y="-1"/>
            <a:ext cx="10691813" cy="7559675"/>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797491" y="491533"/>
            <a:ext cx="882536" cy="1327642"/>
          </a:xfrm>
          <a:prstGeom prst="rect">
            <a:avLst/>
          </a:prstGeom>
          <a:noFill/>
        </p:spPr>
      </p:pic>
      <p:sp>
        <p:nvSpPr>
          <p:cNvPr id="13" name="TextBox 12"/>
          <p:cNvSpPr txBox="1"/>
          <p:nvPr/>
        </p:nvSpPr>
        <p:spPr>
          <a:xfrm>
            <a:off x="3368842" y="1180002"/>
            <a:ext cx="5317958" cy="1384995"/>
          </a:xfrm>
          <a:prstGeom prst="rect">
            <a:avLst/>
          </a:prstGeom>
          <a:noFill/>
        </p:spPr>
        <p:txBody>
          <a:bodyPr wrap="square" rtlCol="0">
            <a:spAutoFit/>
          </a:bodyPr>
          <a:lstStyle/>
          <a:p>
            <a:pPr algn="just" fontAlgn="base"/>
            <a:r>
              <a:rPr lang="ru-RU" sz="1400" i="1" dirty="0" smtClean="0">
                <a:latin typeface="Times New Roman" pitchFamily="18" charset="0"/>
                <a:cs typeface="Times New Roman" pitchFamily="18" charset="0"/>
              </a:rPr>
              <a:t>В марте 1943 года отряд им. Фурманова попал в окружение. Все попытки вырваться из кольца, ни к чему не приводили. Промедление грозило гибели всему отряду. Но Марат сумел чудом пробиться сквозь плотные ряды нападавших немцев и привести подкрепления. Благодаря этому десятки наших бойцов остались живы, и отряд сохранился как полноценная боевая единица.</a:t>
            </a:r>
            <a:endParaRPr lang="ru-RU" sz="1400" b="1"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368842" y="2514816"/>
            <a:ext cx="6453076" cy="2677656"/>
          </a:xfrm>
          <a:prstGeom prst="rect">
            <a:avLst/>
          </a:prstGeom>
          <a:noFill/>
        </p:spPr>
        <p:txBody>
          <a:bodyPr wrap="square" rtlCol="0">
            <a:spAutoFit/>
          </a:bodyPr>
          <a:lstStyle/>
          <a:p>
            <a:pPr algn="just" fontAlgn="base"/>
            <a:r>
              <a:rPr lang="ru-RU" sz="1400" i="1" dirty="0" smtClean="0">
                <a:latin typeface="Times New Roman" pitchFamily="18" charset="0"/>
                <a:cs typeface="Times New Roman" pitchFamily="18" charset="0"/>
              </a:rPr>
              <a:t>Зимой 1943 года, во время боя на Слуцком шоссе, Марату удалось добыть важнейшие документы – карты и планы немецкого командования. Переправленные наступающим Советским войскам они очень помогли в деле освобождения Белоруссии.</a:t>
            </a:r>
          </a:p>
          <a:p>
            <a:pPr algn="just" fontAlgn="base"/>
            <a:endParaRPr lang="ru-RU" sz="1400" i="1" dirty="0" smtClean="0">
              <a:latin typeface="Times New Roman" pitchFamily="18" charset="0"/>
              <a:cs typeface="Times New Roman" pitchFamily="18" charset="0"/>
            </a:endParaRPr>
          </a:p>
          <a:p>
            <a:pPr algn="just" fontAlgn="base"/>
            <a:r>
              <a:rPr lang="ru-RU" sz="1400" i="1" dirty="0" smtClean="0">
                <a:latin typeface="Times New Roman" pitchFamily="18" charset="0"/>
                <a:cs typeface="Times New Roman" pitchFamily="18" charset="0"/>
              </a:rPr>
              <a:t>    11 мая 1944 года Марат </a:t>
            </a:r>
            <a:r>
              <a:rPr lang="ru-RU" sz="1400" i="1" dirty="0" err="1" smtClean="0">
                <a:latin typeface="Times New Roman" pitchFamily="18" charset="0"/>
                <a:cs typeface="Times New Roman" pitchFamily="18" charset="0"/>
              </a:rPr>
              <a:t>Казей</a:t>
            </a:r>
            <a:r>
              <a:rPr lang="ru-RU" sz="1400" i="1" dirty="0" smtClean="0">
                <a:latin typeface="Times New Roman" pitchFamily="18" charset="0"/>
                <a:cs typeface="Times New Roman" pitchFamily="18" charset="0"/>
              </a:rPr>
              <a:t> вместе с командиром партизанской разведки возвращались с задания. Возле деревни </a:t>
            </a:r>
            <a:r>
              <a:rPr lang="ru-RU" sz="1400" i="1" dirty="0" err="1" smtClean="0">
                <a:latin typeface="Times New Roman" pitchFamily="18" charset="0"/>
                <a:cs typeface="Times New Roman" pitchFamily="18" charset="0"/>
              </a:rPr>
              <a:t>Хоромецкое</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Узденского</a:t>
            </a:r>
            <a:r>
              <a:rPr lang="ru-RU" sz="1400" i="1" dirty="0" smtClean="0">
                <a:latin typeface="Times New Roman" pitchFamily="18" charset="0"/>
                <a:cs typeface="Times New Roman" pitchFamily="18" charset="0"/>
              </a:rPr>
              <a:t> района Минской области их обнаружили немцы. Командир погиб почти сразу. Марат отстреливался до последнего патрона. Он уже был тяжело ранен. Когда боеприпасы кончились, чтобы не попадать живым в руки противника, он, дождавшись пока немцы подойдут совсем близко, подорвал себя и их гранатой.</a:t>
            </a:r>
          </a:p>
          <a:p>
            <a:pPr algn="just" fontAlgn="base"/>
            <a:endParaRPr lang="ru-RU" sz="1400" i="1" dirty="0" smtClean="0">
              <a:latin typeface="Times New Roman" pitchFamily="18" charset="0"/>
              <a:cs typeface="Times New Roman" pitchFamily="18" charset="0"/>
            </a:endParaRPr>
          </a:p>
        </p:txBody>
      </p:sp>
      <p:sp>
        <p:nvSpPr>
          <p:cNvPr id="9" name="TextBox 8"/>
          <p:cNvSpPr txBox="1"/>
          <p:nvPr/>
        </p:nvSpPr>
        <p:spPr>
          <a:xfrm>
            <a:off x="3368842" y="4887312"/>
            <a:ext cx="6500372" cy="1169551"/>
          </a:xfrm>
          <a:prstGeom prst="rect">
            <a:avLst/>
          </a:prstGeom>
          <a:noFill/>
        </p:spPr>
        <p:txBody>
          <a:bodyPr wrap="square" rtlCol="0">
            <a:spAutoFit/>
          </a:bodyPr>
          <a:lstStyle/>
          <a:p>
            <a:pPr fontAlgn="base"/>
            <a:endParaRPr lang="ru-RU" sz="1400" i="1" dirty="0" smtClean="0">
              <a:latin typeface="Times New Roman" pitchFamily="18" charset="0"/>
              <a:cs typeface="Times New Roman" pitchFamily="18" charset="0"/>
            </a:endParaRPr>
          </a:p>
          <a:p>
            <a:pPr algn="just" fontAlgn="base"/>
            <a:r>
              <a:rPr lang="ru-RU" sz="1400" i="1" dirty="0" smtClean="0">
                <a:latin typeface="Times New Roman" pitchFamily="18" charset="0"/>
                <a:cs typeface="Times New Roman" pitchFamily="18" charset="0"/>
              </a:rPr>
              <a:t>В 1959 году в парке имени Ивана Купалы был открыт памятник Марату </a:t>
            </a:r>
            <a:r>
              <a:rPr lang="ru-RU" sz="1400" i="1" dirty="0" err="1" smtClean="0">
                <a:latin typeface="Times New Roman" pitchFamily="18" charset="0"/>
                <a:cs typeface="Times New Roman" pitchFamily="18" charset="0"/>
              </a:rPr>
              <a:t>Казею</a:t>
            </a:r>
            <a:r>
              <a:rPr lang="ru-RU" sz="1400" i="1" dirty="0" smtClean="0">
                <a:latin typeface="Times New Roman" pitchFamily="18" charset="0"/>
                <a:cs typeface="Times New Roman" pitchFamily="18" charset="0"/>
              </a:rPr>
              <a:t>. </a:t>
            </a:r>
          </a:p>
          <a:p>
            <a:pPr algn="just" fontAlgn="base"/>
            <a:r>
              <a:rPr lang="ru-RU" sz="1400" i="1" dirty="0" smtClean="0">
                <a:latin typeface="Times New Roman" pitchFamily="18" charset="0"/>
                <a:cs typeface="Times New Roman" pitchFamily="18" charset="0"/>
              </a:rPr>
              <a:t>А 8 мая 1965 года, в ознаменовании двадцатилетия победы над немецко-фашистскими захватчиками, Марату </a:t>
            </a:r>
            <a:r>
              <a:rPr lang="ru-RU" sz="1400" i="1" dirty="0" err="1" smtClean="0">
                <a:latin typeface="Times New Roman" pitchFamily="18" charset="0"/>
                <a:cs typeface="Times New Roman" pitchFamily="18" charset="0"/>
              </a:rPr>
              <a:t>Казею</a:t>
            </a:r>
            <a:r>
              <a:rPr lang="ru-RU" sz="1400" i="1" dirty="0" smtClean="0">
                <a:latin typeface="Times New Roman" pitchFamily="18" charset="0"/>
                <a:cs typeface="Times New Roman" pitchFamily="18" charset="0"/>
              </a:rPr>
              <a:t> за проявленный героизм в борьбе с оккупантами было присвоено звание Героя Советского Союза, посмертно.</a:t>
            </a:r>
          </a:p>
        </p:txBody>
      </p:sp>
      <p:pic>
        <p:nvPicPr>
          <p:cNvPr id="8" name="Рисунок 7" descr="C:\Users\ольга\Desktop\Без названия.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590" y="1321892"/>
            <a:ext cx="2251749" cy="2808312"/>
          </a:xfrm>
          <a:prstGeom prst="rect">
            <a:avLst/>
          </a:prstGeom>
          <a:noFill/>
          <a:ln>
            <a:noFill/>
          </a:ln>
        </p:spPr>
      </p:pic>
    </p:spTree>
    <p:extLst>
      <p:ext uri="{BB962C8B-B14F-4D97-AF65-F5344CB8AC3E}">
        <p14:creationId xmlns:p14="http://schemas.microsoft.com/office/powerpoint/2010/main" val="388746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5" name="Picture 3" descr="C:\Users\Пользователь\Desktop\фон.jpg"/>
          <p:cNvPicPr>
            <a:picLocks noChangeAspect="1" noChangeArrowheads="1"/>
          </p:cNvPicPr>
          <p:nvPr/>
        </p:nvPicPr>
        <p:blipFill>
          <a:blip r:embed="rId2"/>
          <a:srcRect/>
          <a:stretch>
            <a:fillRect/>
          </a:stretch>
        </p:blipFill>
        <p:spPr bwMode="auto">
          <a:xfrm>
            <a:off x="0" y="-1"/>
            <a:ext cx="10691813" cy="7559675"/>
          </a:xfrm>
          <a:prstGeom prst="rect">
            <a:avLst/>
          </a:prstGeom>
          <a:noFill/>
        </p:spPr>
      </p:pic>
      <p:pic>
        <p:nvPicPr>
          <p:cNvPr id="6" name="Picture 2" descr="D:\75 ЛЕТ ПОБЕДЕ\Эмблема 75-летия.jpg"/>
          <p:cNvPicPr>
            <a:picLocks noChangeAspect="1" noChangeArrowheads="1"/>
          </p:cNvPicPr>
          <p:nvPr/>
        </p:nvPicPr>
        <p:blipFill>
          <a:blip r:embed="rId3" cstate="print"/>
          <a:srcRect/>
          <a:stretch>
            <a:fillRect/>
          </a:stretch>
        </p:blipFill>
        <p:spPr bwMode="auto">
          <a:xfrm>
            <a:off x="8665436" y="437559"/>
            <a:ext cx="1013656" cy="1440000"/>
          </a:xfrm>
          <a:prstGeom prst="rect">
            <a:avLst/>
          </a:prstGeom>
          <a:noFill/>
        </p:spPr>
      </p:pic>
      <p:pic>
        <p:nvPicPr>
          <p:cNvPr id="10" name="Объект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77802" y="1509486"/>
            <a:ext cx="2481943" cy="3468914"/>
          </a:xfrm>
        </p:spPr>
      </p:pic>
      <p:sp>
        <p:nvSpPr>
          <p:cNvPr id="11" name="Прямоугольник 10"/>
          <p:cNvSpPr/>
          <p:nvPr/>
        </p:nvSpPr>
        <p:spPr>
          <a:xfrm>
            <a:off x="3459745" y="1779196"/>
            <a:ext cx="6220282" cy="5262979"/>
          </a:xfrm>
          <a:prstGeom prst="rect">
            <a:avLst/>
          </a:prstGeom>
        </p:spPr>
        <p:txBody>
          <a:bodyPr wrap="square">
            <a:spAutoFit/>
          </a:bodyPr>
          <a:lstStyle/>
          <a:p>
            <a:pPr algn="just"/>
            <a:r>
              <a:rPr lang="ru-RU" sz="1600" i="1" dirty="0">
                <a:latin typeface="Times New Roman" panose="02020603050405020304" pitchFamily="18" charset="0"/>
                <a:cs typeface="Times New Roman" panose="02020603050405020304" pitchFamily="18" charset="0"/>
              </a:rPr>
              <a:t>И вот настал день, когда от Саши потребовалось особая сила духа. Майской ночью 1944 года их катер возвращался на базу, потопив сторожевой корабль врага и приняв на свой борт экипаж другого советского катера, подожженного немецкими снарядами. Внезапно на моряков обрушился сверху бомбовый и пулеметный огонь трех вражеских самолетов. Катер получил повреждения. Из выхлопного коллектора, пробитого осколком, били струи горячего пара и масла. В любой момент мог выйти из строя двигатель. Тогда, набросив на себя ватную куртку, Саша Ковалев закрыл пробоину телом. Он сдерживал напор обжигающих струй, пока не подоспели товарищи. Катер не потерял хода и продолжил бой с врагом. 9 мая 1944 года отважного юнги не стало. Он погиб при взрыве кормовых бензоцистерн. Юнга посмертно был награжден орденом Отечественной войны I степени. </a:t>
            </a:r>
          </a:p>
          <a:p>
            <a:pPr algn="just"/>
            <a:r>
              <a:rPr lang="ru-RU" sz="1600" i="1" dirty="0">
                <a:latin typeface="Times New Roman" panose="02020603050405020304" pitchFamily="18" charset="0"/>
                <a:cs typeface="Times New Roman" panose="02020603050405020304" pitchFamily="18" charset="0"/>
              </a:rPr>
              <a:t>За три неполные месяца службы на торпедном катере Саша </a:t>
            </a:r>
            <a:r>
              <a:rPr lang="ru-RU" sz="1600" i="1" dirty="0" err="1">
                <a:latin typeface="Times New Roman" panose="02020603050405020304" pitchFamily="18" charset="0"/>
                <a:cs typeface="Times New Roman" panose="02020603050405020304" pitchFamily="18" charset="0"/>
              </a:rPr>
              <a:t>Ковавалев</a:t>
            </a:r>
            <a:r>
              <a:rPr lang="ru-RU" sz="1600" i="1" dirty="0">
                <a:latin typeface="Times New Roman" panose="02020603050405020304" pitchFamily="18" charset="0"/>
                <a:cs typeface="Times New Roman" panose="02020603050405020304" pitchFamily="18" charset="0"/>
              </a:rPr>
              <a:t> участвовал в четырнадцати боевых походах. </a:t>
            </a:r>
          </a:p>
          <a:p>
            <a:pPr algn="just"/>
            <a:r>
              <a:rPr lang="ru-RU" sz="1600" i="1" dirty="0">
                <a:latin typeface="Times New Roman" panose="02020603050405020304" pitchFamily="18" charset="0"/>
                <a:cs typeface="Times New Roman" panose="02020603050405020304" pitchFamily="18" charset="0"/>
              </a:rPr>
              <a:t>Именем юного героя названы улицы в Мурманске, Североморске, на Соловецких островах, теплоход Мурманского морского пароходства. В 1990 году у североморского Дома пионеров (ныне Дом творчества детей и юношества), также носящего имя Саши Ковалева, открыт памятник юнге-мотористу. </a:t>
            </a:r>
          </a:p>
        </p:txBody>
      </p:sp>
    </p:spTree>
    <p:extLst>
      <p:ext uri="{BB962C8B-B14F-4D97-AF65-F5344CB8AC3E}">
        <p14:creationId xmlns:p14="http://schemas.microsoft.com/office/powerpoint/2010/main" val="32883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5" name="Picture 3" descr="C:\Users\Пользователь\Desktop\фон.jpg"/>
          <p:cNvPicPr>
            <a:picLocks noChangeAspect="1" noChangeArrowheads="1"/>
          </p:cNvPicPr>
          <p:nvPr/>
        </p:nvPicPr>
        <p:blipFill>
          <a:blip r:embed="rId2"/>
          <a:srcRect/>
          <a:stretch>
            <a:fillRect/>
          </a:stretch>
        </p:blipFill>
        <p:spPr bwMode="auto">
          <a:xfrm>
            <a:off x="-1" y="0"/>
            <a:ext cx="10691813" cy="7559675"/>
          </a:xfrm>
          <a:prstGeom prst="rect">
            <a:avLst/>
          </a:prstGeom>
          <a:noFill/>
        </p:spPr>
      </p:pic>
      <p:pic>
        <p:nvPicPr>
          <p:cNvPr id="6"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9" name="Прямоугольник 8"/>
          <p:cNvSpPr/>
          <p:nvPr/>
        </p:nvSpPr>
        <p:spPr>
          <a:xfrm>
            <a:off x="4180114" y="1133078"/>
            <a:ext cx="3751195" cy="584775"/>
          </a:xfrm>
          <a:prstGeom prst="rect">
            <a:avLst/>
          </a:prstGeom>
        </p:spPr>
        <p:txBody>
          <a:bodyPr wrap="square">
            <a:spAutoFit/>
          </a:bodyPr>
          <a:lstStyle/>
          <a:p>
            <a:pPr algn="ctr"/>
            <a:r>
              <a:rPr lang="ru-RU" sz="3200" b="1" i="1" dirty="0" smtClean="0">
                <a:solidFill>
                  <a:srgbClr val="C00000"/>
                </a:solidFill>
                <a:latin typeface="Times New Roman" pitchFamily="18" charset="0"/>
                <a:cs typeface="Times New Roman" pitchFamily="18" charset="0"/>
              </a:rPr>
              <a:t>Саша Кондратьев</a:t>
            </a:r>
            <a:endParaRPr lang="ru-RU" sz="3200" b="1" i="1" dirty="0">
              <a:solidFill>
                <a:srgbClr val="C00000"/>
              </a:solidFill>
              <a:latin typeface="Times New Roman" pitchFamily="18" charset="0"/>
              <a:cs typeface="Times New Roman" pitchFamily="18" charset="0"/>
            </a:endParaRPr>
          </a:p>
        </p:txBody>
      </p:sp>
      <p:pic>
        <p:nvPicPr>
          <p:cNvPr id="12" name="Объект 1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69589" y="1425465"/>
            <a:ext cx="2709990" cy="3483428"/>
          </a:xfrm>
        </p:spPr>
      </p:pic>
      <p:sp>
        <p:nvSpPr>
          <p:cNvPr id="13" name="Прямоугольник 12"/>
          <p:cNvSpPr/>
          <p:nvPr/>
        </p:nvSpPr>
        <p:spPr>
          <a:xfrm>
            <a:off x="3679579" y="1863672"/>
            <a:ext cx="6000447" cy="5078313"/>
          </a:xfrm>
          <a:prstGeom prst="rect">
            <a:avLst/>
          </a:prstGeom>
        </p:spPr>
        <p:txBody>
          <a:bodyPr wrap="square">
            <a:spAutoFit/>
          </a:bodyPr>
          <a:lstStyle/>
          <a:p>
            <a:pPr algn="just"/>
            <a:r>
              <a:rPr lang="ru-RU" i="1" dirty="0">
                <a:solidFill>
                  <a:srgbClr val="333333"/>
                </a:solidFill>
                <a:latin typeface="Times New Roman" panose="02020603050405020304" pitchFamily="18" charset="0"/>
                <a:cs typeface="Times New Roman" panose="02020603050405020304" pitchFamily="18" charset="0"/>
              </a:rPr>
              <a:t>Не всех юных героев за их мужество награждали орденами и медалями. Многие, совершив свой подвиг, по разным причинам не попадали в наградные списки. Но не ради орденов сражались с врагом мальчишки и девчонки, у них была другая цель - рассчитаться с оккупантами за страдающую Родину</a:t>
            </a:r>
            <a:r>
              <a:rPr lang="ru-RU" i="1" dirty="0" smtClean="0">
                <a:solidFill>
                  <a:srgbClr val="333333"/>
                </a:solidFill>
                <a:latin typeface="Times New Roman" panose="02020603050405020304" pitchFamily="18" charset="0"/>
                <a:cs typeface="Times New Roman" panose="02020603050405020304" pitchFamily="18" charset="0"/>
              </a:rPr>
              <a:t>.</a:t>
            </a:r>
          </a:p>
          <a:p>
            <a:pPr algn="just"/>
            <a:r>
              <a:rPr lang="ru-RU" i="1" dirty="0">
                <a:latin typeface="Times New Roman" panose="02020603050405020304" pitchFamily="18" charset="0"/>
                <a:cs typeface="Times New Roman" panose="02020603050405020304" pitchFamily="18" charset="0"/>
              </a:rPr>
              <a:t>В июле 1941 г. Саша Кондратьев и его товарищи из деревни </a:t>
            </a:r>
            <a:r>
              <a:rPr lang="ru-RU" i="1" dirty="0" err="1">
                <a:latin typeface="Times New Roman" panose="02020603050405020304" pitchFamily="18" charset="0"/>
                <a:cs typeface="Times New Roman" panose="02020603050405020304" pitchFamily="18" charset="0"/>
              </a:rPr>
              <a:t>Голубково</a:t>
            </a:r>
            <a:r>
              <a:rPr lang="ru-RU" i="1" dirty="0">
                <a:latin typeface="Times New Roman" panose="02020603050405020304" pitchFamily="18" charset="0"/>
                <a:cs typeface="Times New Roman" panose="02020603050405020304" pitchFamily="18" charset="0"/>
              </a:rPr>
              <a:t> создали свой отряд мстителей. Ребята раздобыли оружие и начали действовать. Сначала они взорвали мост на дороге, по которой гитлеровцы перебрасывали подкрепление. Потом разрушили дом, в котором враги устроили казарму, а вскоре подожгли мельницу, где гитлеровцы мололи зерно. Последней акцией отряда Саши Кондратьева стал обстрел вражеского самолета, кружившего над </a:t>
            </a:r>
            <a:r>
              <a:rPr lang="ru-RU" i="1" dirty="0" err="1">
                <a:latin typeface="Times New Roman" panose="02020603050405020304" pitchFamily="18" charset="0"/>
                <a:cs typeface="Times New Roman" panose="02020603050405020304" pitchFamily="18" charset="0"/>
              </a:rPr>
              <a:t>Череменецким</a:t>
            </a:r>
            <a:r>
              <a:rPr lang="ru-RU" i="1" dirty="0">
                <a:latin typeface="Times New Roman" panose="02020603050405020304" pitchFamily="18" charset="0"/>
                <a:cs typeface="Times New Roman" panose="02020603050405020304" pitchFamily="18" charset="0"/>
              </a:rPr>
              <a:t> озером. Гитлеровцы выследили юных патриотов и схватили их. После кровавого допроса, ребят повесили на площади в Луге.</a:t>
            </a:r>
          </a:p>
        </p:txBody>
      </p:sp>
    </p:spTree>
    <p:extLst>
      <p:ext uri="{BB962C8B-B14F-4D97-AF65-F5344CB8AC3E}">
        <p14:creationId xmlns:p14="http://schemas.microsoft.com/office/powerpoint/2010/main" val="141110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Picture 3" descr="C:\Users\Пользователь\Desktop\фон.jpg"/>
          <p:cNvPicPr>
            <a:picLocks noChangeAspect="1" noChangeArrowheads="1"/>
          </p:cNvPicPr>
          <p:nvPr/>
        </p:nvPicPr>
        <p:blipFill>
          <a:blip r:embed="rId2"/>
          <a:srcRect/>
          <a:stretch>
            <a:fillRect/>
          </a:stretch>
        </p:blipFill>
        <p:spPr bwMode="auto">
          <a:xfrm>
            <a:off x="0" y="-1"/>
            <a:ext cx="10691813" cy="7559675"/>
          </a:xfrm>
          <a:prstGeom prst="rect">
            <a:avLst/>
          </a:prstGeom>
          <a:noFill/>
        </p:spPr>
      </p:pic>
      <p:pic>
        <p:nvPicPr>
          <p:cNvPr id="6" name="Picture 2" descr="D:\75 ЛЕТ ПОБЕДЕ\Эмблема 75-летия.jpg"/>
          <p:cNvPicPr>
            <a:picLocks noChangeAspect="1" noChangeArrowheads="1"/>
          </p:cNvPicPr>
          <p:nvPr/>
        </p:nvPicPr>
        <p:blipFill>
          <a:blip r:embed="rId3" cstate="print"/>
          <a:srcRect/>
          <a:stretch>
            <a:fillRect/>
          </a:stretch>
        </p:blipFill>
        <p:spPr bwMode="auto">
          <a:xfrm>
            <a:off x="8666371" y="491533"/>
            <a:ext cx="1013656" cy="1440000"/>
          </a:xfrm>
          <a:prstGeom prst="rect">
            <a:avLst/>
          </a:prstGeom>
          <a:noFill/>
        </p:spPr>
      </p:pic>
      <p:sp>
        <p:nvSpPr>
          <p:cNvPr id="8" name="Прямоугольник 7"/>
          <p:cNvSpPr/>
          <p:nvPr/>
        </p:nvSpPr>
        <p:spPr>
          <a:xfrm>
            <a:off x="3440886" y="1261698"/>
            <a:ext cx="5950857" cy="3539430"/>
          </a:xfrm>
          <a:prstGeom prst="rect">
            <a:avLst/>
          </a:prstGeom>
        </p:spPr>
        <p:txBody>
          <a:bodyPr wrap="square">
            <a:spAutoFit/>
          </a:bodyPr>
          <a:lstStyle/>
          <a:p>
            <a:r>
              <a:rPr lang="ru-RU" sz="1600" b="1" i="1" dirty="0">
                <a:solidFill>
                  <a:srgbClr val="333333"/>
                </a:solidFill>
                <a:latin typeface="Times New Roman" panose="02020603050405020304" pitchFamily="18" charset="0"/>
                <a:cs typeface="Times New Roman" panose="02020603050405020304" pitchFamily="18" charset="0"/>
              </a:rPr>
              <a:t>Награды</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Орден Красного Знамени (посмертно).</a:t>
            </a:r>
          </a:p>
          <a:p>
            <a:r>
              <a:rPr lang="ru-RU" sz="1600" b="1" i="1" dirty="0">
                <a:solidFill>
                  <a:srgbClr val="333333"/>
                </a:solidFill>
                <a:latin typeface="Times New Roman" panose="02020603050405020304" pitchFamily="18" charset="0"/>
                <a:cs typeface="Times New Roman" panose="02020603050405020304" pitchFamily="18" charset="0"/>
              </a:rPr>
              <a:t>Память</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В 1918 году </a:t>
            </a:r>
            <a:r>
              <a:rPr lang="ru-RU" sz="1600" i="1" dirty="0" err="1">
                <a:solidFill>
                  <a:srgbClr val="333333"/>
                </a:solidFill>
                <a:latin typeface="Times New Roman" panose="02020603050405020304" pitchFamily="18" charset="0"/>
                <a:cs typeface="Times New Roman" panose="02020603050405020304" pitchFamily="18" charset="0"/>
              </a:rPr>
              <a:t>Безбородкинский</a:t>
            </a:r>
            <a:r>
              <a:rPr lang="ru-RU" sz="1600" i="1" dirty="0">
                <a:solidFill>
                  <a:srgbClr val="333333"/>
                </a:solidFill>
                <a:latin typeface="Times New Roman" panose="02020603050405020304" pitchFamily="18" charset="0"/>
                <a:cs typeface="Times New Roman" panose="02020603050405020304" pitchFamily="18" charset="0"/>
              </a:rPr>
              <a:t> проспект переименован в Кондратьевский проспект.</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На доме № 1 по Кондратьевскому проспекту, где жил А. А. Кондратьев, установлена мемориальная доска.</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В сквере на углу Свердловской набережной и Арсенальной улицы в 1958 году установлен памятник А. А. Кондратьеву (скульптор Г. Д. Гликман, архитектор Ю. Я. </a:t>
            </a:r>
            <a:r>
              <a:rPr lang="ru-RU" sz="1600" i="1" dirty="0" err="1">
                <a:solidFill>
                  <a:srgbClr val="333333"/>
                </a:solidFill>
                <a:latin typeface="Times New Roman" panose="02020603050405020304" pitchFamily="18" charset="0"/>
                <a:cs typeface="Times New Roman" panose="02020603050405020304" pitchFamily="18" charset="0"/>
              </a:rPr>
              <a:t>Мачерет</a:t>
            </a:r>
            <a:r>
              <a:rPr lang="ru-RU" sz="1600" i="1" dirty="0">
                <a:solidFill>
                  <a:srgbClr val="333333"/>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Имя А. А. Кондратьева носила средняя школа № 126 Калининского района Ленинграда.</a:t>
            </a:r>
          </a:p>
          <a:p>
            <a:pPr>
              <a:buFont typeface="Arial" panose="020B0604020202020204" pitchFamily="34" charset="0"/>
              <a:buChar char="•"/>
            </a:pPr>
            <a:r>
              <a:rPr lang="ru-RU" sz="1600" i="1" dirty="0">
                <a:solidFill>
                  <a:srgbClr val="333333"/>
                </a:solidFill>
                <a:latin typeface="Times New Roman" panose="02020603050405020304" pitchFamily="18" charset="0"/>
                <a:cs typeface="Times New Roman" panose="02020603050405020304" pitchFamily="18" charset="0"/>
              </a:rPr>
              <a:t>Мемориальная доска А. А. Кондратьеву установлена в деревне </a:t>
            </a:r>
            <a:r>
              <a:rPr lang="ru-RU" sz="1600" i="1" dirty="0" err="1">
                <a:solidFill>
                  <a:srgbClr val="333333"/>
                </a:solidFill>
                <a:latin typeface="Times New Roman" panose="02020603050405020304" pitchFamily="18" charset="0"/>
                <a:cs typeface="Times New Roman" panose="02020603050405020304" pitchFamily="18" charset="0"/>
              </a:rPr>
              <a:t>Голубково</a:t>
            </a:r>
            <a:r>
              <a:rPr lang="ru-RU" sz="1600" i="1" dirty="0">
                <a:solidFill>
                  <a:srgbClr val="333333"/>
                </a:solidFill>
                <a:latin typeface="Times New Roman" panose="02020603050405020304" pitchFamily="18" charset="0"/>
                <a:cs typeface="Times New Roman" panose="02020603050405020304" pitchFamily="18" charset="0"/>
              </a:rPr>
              <a:t>.</a:t>
            </a:r>
            <a:endParaRPr lang="ru-RU" sz="1600" b="0" i="1" dirty="0">
              <a:solidFill>
                <a:srgbClr val="333333"/>
              </a:solidFill>
              <a:effectLst/>
              <a:latin typeface="Times New Roman" panose="02020603050405020304" pitchFamily="18" charset="0"/>
              <a:cs typeface="Times New Roman" panose="02020603050405020304" pitchFamily="18" charset="0"/>
            </a:endParaRPr>
          </a:p>
        </p:txBody>
      </p:sp>
      <p:pic>
        <p:nvPicPr>
          <p:cNvPr id="11" name="Объект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36247" y="1174301"/>
            <a:ext cx="2504639" cy="3252556"/>
          </a:xfrm>
        </p:spPr>
      </p:pic>
      <p:pic>
        <p:nvPicPr>
          <p:cNvPr id="14" name="Объект 1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719408" y="4801128"/>
            <a:ext cx="2826535" cy="2049615"/>
          </a:xfr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2020" y="4801128"/>
            <a:ext cx="2958007" cy="2010692"/>
          </a:xfrm>
          <a:prstGeom prst="rect">
            <a:avLst/>
          </a:prstGeom>
        </p:spPr>
      </p:pic>
    </p:spTree>
    <p:extLst>
      <p:ext uri="{BB962C8B-B14F-4D97-AF65-F5344CB8AC3E}">
        <p14:creationId xmlns:p14="http://schemas.microsoft.com/office/powerpoint/2010/main" val="174661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C:\Users\Пользователь\Desktop\фон.jpg"/>
          <p:cNvPicPr>
            <a:picLocks noChangeAspect="1" noChangeArrowheads="1"/>
          </p:cNvPicPr>
          <p:nvPr/>
        </p:nvPicPr>
        <p:blipFill>
          <a:blip r:embed="rId2" cstate="print"/>
          <a:srcRect/>
          <a:stretch>
            <a:fillRect/>
          </a:stretch>
        </p:blipFill>
        <p:spPr bwMode="auto">
          <a:xfrm>
            <a:off x="306123" y="-1"/>
            <a:ext cx="11785744" cy="8333142"/>
          </a:xfrm>
          <a:prstGeom prst="rect">
            <a:avLst/>
          </a:prstGeom>
          <a:noFill/>
        </p:spPr>
      </p:pic>
      <p:pic>
        <p:nvPicPr>
          <p:cNvPr id="5" name="Picture 2" descr="D:\75 ЛЕТ ПОБЕДЕ\Эмблема 75-летия.jpg"/>
          <p:cNvPicPr>
            <a:picLocks noChangeAspect="1" noChangeArrowheads="1"/>
          </p:cNvPicPr>
          <p:nvPr/>
        </p:nvPicPr>
        <p:blipFill>
          <a:blip r:embed="rId3" cstate="print"/>
          <a:srcRect/>
          <a:stretch>
            <a:fillRect/>
          </a:stretch>
        </p:blipFill>
        <p:spPr bwMode="auto">
          <a:xfrm>
            <a:off x="9859192" y="541824"/>
            <a:ext cx="1117368" cy="1587333"/>
          </a:xfrm>
          <a:prstGeom prst="rect">
            <a:avLst/>
          </a:prstGeom>
          <a:noFill/>
        </p:spPr>
      </p:pic>
      <p:pic>
        <p:nvPicPr>
          <p:cNvPr id="6" name="Содержимое 4" descr="hello_html_2c33536e.jpg"/>
          <p:cNvPicPr>
            <a:picLocks/>
          </p:cNvPicPr>
          <p:nvPr/>
        </p:nvPicPr>
        <p:blipFill>
          <a:blip r:embed="rId4" cstate="print"/>
          <a:srcRect/>
          <a:stretch>
            <a:fillRect/>
          </a:stretch>
        </p:blipFill>
        <p:spPr bwMode="auto">
          <a:xfrm>
            <a:off x="1297756" y="1239821"/>
            <a:ext cx="2936893" cy="3571897"/>
          </a:xfrm>
          <a:prstGeom prst="rect">
            <a:avLst/>
          </a:prstGeom>
          <a:noFill/>
          <a:ln w="9525">
            <a:noFill/>
            <a:miter lim="800000"/>
            <a:headEnd/>
            <a:tailEnd/>
          </a:ln>
        </p:spPr>
      </p:pic>
      <p:sp>
        <p:nvSpPr>
          <p:cNvPr id="7" name="Заголовок 1"/>
          <p:cNvSpPr txBox="1">
            <a:spLocks/>
          </p:cNvSpPr>
          <p:nvPr/>
        </p:nvSpPr>
        <p:spPr>
          <a:xfrm>
            <a:off x="3599645" y="1239822"/>
            <a:ext cx="6043939" cy="714379"/>
          </a:xfrm>
          <a:prstGeom prst="rect">
            <a:avLst/>
          </a:prstGeom>
        </p:spPr>
        <p:txBody>
          <a:bodyPr vert="horz" lIns="100796" tIns="50398" rIns="100796" bIns="50398" rtlCol="0" anchor="ctr">
            <a:noAutofit/>
          </a:bodyPr>
          <a:lstStyle/>
          <a:p>
            <a:pPr algn="ctr" defTabSz="1007943">
              <a:spcBef>
                <a:spcPct val="0"/>
              </a:spcBef>
              <a:defRPr/>
            </a:pPr>
            <a:r>
              <a:rPr lang="ru-RU" sz="3527" b="1" i="1" dirty="0">
                <a:solidFill>
                  <a:srgbClr val="FF0000"/>
                </a:solidFill>
                <a:latin typeface="+mj-lt"/>
                <a:ea typeface="+mj-ea"/>
                <a:cs typeface="+mj-cs"/>
              </a:rPr>
              <a:t>Василий </a:t>
            </a:r>
            <a:r>
              <a:rPr lang="ru-RU" sz="3527" b="1" i="1" dirty="0" err="1">
                <a:solidFill>
                  <a:srgbClr val="FF0000"/>
                </a:solidFill>
                <a:latin typeface="+mj-lt"/>
                <a:ea typeface="+mj-ea"/>
                <a:cs typeface="+mj-cs"/>
              </a:rPr>
              <a:t>Коробко</a:t>
            </a:r>
            <a:r>
              <a:rPr lang="ru-RU" sz="3527" i="1" dirty="0">
                <a:solidFill>
                  <a:srgbClr val="FF0000"/>
                </a:solidFill>
                <a:latin typeface="+mj-lt"/>
                <a:ea typeface="+mj-ea"/>
                <a:cs typeface="+mj-cs"/>
              </a:rPr>
              <a:t/>
            </a:r>
            <a:br>
              <a:rPr lang="ru-RU" sz="3527" i="1" dirty="0">
                <a:solidFill>
                  <a:srgbClr val="FF0000"/>
                </a:solidFill>
                <a:latin typeface="+mj-lt"/>
                <a:ea typeface="+mj-ea"/>
                <a:cs typeface="+mj-cs"/>
              </a:rPr>
            </a:br>
            <a:endParaRPr lang="ru-RU" sz="3527" i="1" dirty="0">
              <a:solidFill>
                <a:srgbClr val="FF0000"/>
              </a:solidFill>
              <a:latin typeface="+mj-lt"/>
              <a:ea typeface="+mj-ea"/>
              <a:cs typeface="+mj-cs"/>
            </a:endParaRPr>
          </a:p>
        </p:txBody>
      </p:sp>
      <p:sp>
        <p:nvSpPr>
          <p:cNvPr id="8" name="Содержимое 3"/>
          <p:cNvSpPr txBox="1">
            <a:spLocks/>
          </p:cNvSpPr>
          <p:nvPr/>
        </p:nvSpPr>
        <p:spPr>
          <a:xfrm>
            <a:off x="3837772" y="1795450"/>
            <a:ext cx="6985043" cy="5764225"/>
          </a:xfrm>
          <a:prstGeom prst="rect">
            <a:avLst/>
          </a:prstGeom>
        </p:spPr>
        <p:txBody>
          <a:bodyPr>
            <a:normAutofit fontScale="55000" lnSpcReduction="20000"/>
          </a:bodyPr>
          <a:lstStyle/>
          <a:p>
            <a:pPr marL="377979" indent="-377979" defTabSz="1007943">
              <a:spcBef>
                <a:spcPct val="20000"/>
              </a:spcBef>
              <a:defRPr/>
            </a:pPr>
            <a:r>
              <a:rPr lang="ru-RU" sz="3638" dirty="0">
                <a:latin typeface="Times New Roman" pitchFamily="18" charset="0"/>
                <a:cs typeface="Times New Roman" pitchFamily="18" charset="0"/>
              </a:rPr>
              <a:t>      </a:t>
            </a:r>
            <a:r>
              <a:rPr lang="ru-RU" sz="3638" i="1" dirty="0">
                <a:latin typeface="Times New Roman" pitchFamily="18" charset="0"/>
                <a:cs typeface="Times New Roman" pitchFamily="18" charset="0"/>
              </a:rPr>
              <a:t>Вася </a:t>
            </a:r>
            <a:r>
              <a:rPr lang="ru-RU" sz="3638" i="1" dirty="0" err="1">
                <a:latin typeface="Times New Roman" pitchFamily="18" charset="0"/>
                <a:cs typeface="Times New Roman" pitchFamily="18" charset="0"/>
              </a:rPr>
              <a:t>Коробко</a:t>
            </a:r>
            <a:r>
              <a:rPr lang="ru-RU" sz="3638" i="1" dirty="0">
                <a:latin typeface="Times New Roman" pitchFamily="18" charset="0"/>
                <a:cs typeface="Times New Roman" pitchFamily="18" charset="0"/>
              </a:rPr>
              <a:t> родился 31 марта 1927 года в деревне </a:t>
            </a:r>
            <a:r>
              <a:rPr lang="ru-RU" sz="3638" i="1" dirty="0" err="1">
                <a:latin typeface="Times New Roman" pitchFamily="18" charset="0"/>
                <a:cs typeface="Times New Roman" pitchFamily="18" charset="0"/>
              </a:rPr>
              <a:t>Погорельцы,Черниговской</a:t>
            </a:r>
            <a:r>
              <a:rPr lang="ru-RU" sz="3638" i="1" dirty="0">
                <a:latin typeface="Times New Roman" pitchFamily="18" charset="0"/>
                <a:cs typeface="Times New Roman" pitchFamily="18" charset="0"/>
              </a:rPr>
              <a:t> области УССР.</a:t>
            </a:r>
            <a:br>
              <a:rPr lang="ru-RU" sz="3638" i="1" dirty="0">
                <a:latin typeface="Times New Roman" pitchFamily="18" charset="0"/>
                <a:cs typeface="Times New Roman" pitchFamily="18" charset="0"/>
              </a:rPr>
            </a:br>
            <a:r>
              <a:rPr lang="ru-RU" sz="3638" i="1" dirty="0">
                <a:latin typeface="Times New Roman" pitchFamily="18" charset="0"/>
                <a:cs typeface="Times New Roman" pitchFamily="18" charset="0"/>
              </a:rPr>
              <a:t>После того как Погорельцы оказались оккупированы немецкими войсками, </a:t>
            </a:r>
            <a:r>
              <a:rPr lang="ru-RU" sz="3638" i="1" dirty="0" err="1">
                <a:latin typeface="Times New Roman" pitchFamily="18" charset="0"/>
                <a:cs typeface="Times New Roman" pitchFamily="18" charset="0"/>
              </a:rPr>
              <a:t>Коробко</a:t>
            </a:r>
            <a:r>
              <a:rPr lang="ru-RU" sz="3638" i="1" dirty="0">
                <a:latin typeface="Times New Roman" pitchFamily="18" charset="0"/>
                <a:cs typeface="Times New Roman" pitchFamily="18" charset="0"/>
              </a:rPr>
              <a:t> по собственной  инициативе тайком подпилил сваи деревянного моста, ведущего к деревне. Первый же немецкий бронетранспортёр, въехавший на мост, развалил всю конструкцию и вышел из строя сам при падении.</a:t>
            </a:r>
            <a:br>
              <a:rPr lang="ru-RU" sz="3638" i="1" dirty="0">
                <a:latin typeface="Times New Roman" pitchFamily="18" charset="0"/>
                <a:cs typeface="Times New Roman" pitchFamily="18" charset="0"/>
              </a:rPr>
            </a:br>
            <a:r>
              <a:rPr lang="ru-RU" sz="3638" i="1" dirty="0">
                <a:latin typeface="Times New Roman" pitchFamily="18" charset="0"/>
                <a:cs typeface="Times New Roman" pitchFamily="18" charset="0"/>
              </a:rPr>
              <a:t>      Вскоре после этого Василий </a:t>
            </a:r>
            <a:r>
              <a:rPr lang="ru-RU" sz="3638" i="1" dirty="0" err="1">
                <a:latin typeface="Times New Roman" pitchFamily="18" charset="0"/>
                <a:cs typeface="Times New Roman" pitchFamily="18" charset="0"/>
              </a:rPr>
              <a:t>Коробко</a:t>
            </a:r>
            <a:r>
              <a:rPr lang="ru-RU" sz="3638" i="1" dirty="0">
                <a:latin typeface="Times New Roman" pitchFamily="18" charset="0"/>
                <a:cs typeface="Times New Roman" pitchFamily="18" charset="0"/>
              </a:rPr>
              <a:t> вступил в местный партизанский отряд, был разведчиком в немецком штабе. В стане фашистов Вася занимался колкой дров и растопкой печи, а попутно он запоминал всё, что обсуждают враги, а затем пересказывал это партизанам. Каратели, задумавшие истребить партизан, заставили мальчика вести их в лес. Но Вася вывел гитлеровцев к засаде полицаев. Гитлеровцы, в темноте приняв их за партизан, открыли бешеный огонь, перебили всех полицаев и сами понесли большие потери. Впоследствии Вася </a:t>
            </a:r>
            <a:r>
              <a:rPr lang="ru-RU" sz="3638" i="1" dirty="0" err="1">
                <a:latin typeface="Times New Roman" pitchFamily="18" charset="0"/>
                <a:cs typeface="Times New Roman" pitchFamily="18" charset="0"/>
              </a:rPr>
              <a:t>Коробко</a:t>
            </a:r>
            <a:r>
              <a:rPr lang="ru-RU" sz="3638" i="1" dirty="0">
                <a:latin typeface="Times New Roman" pitchFamily="18" charset="0"/>
                <a:cs typeface="Times New Roman" pitchFamily="18" charset="0"/>
              </a:rPr>
              <a:t> начал принимать активное участие в боях против немцев. Был разведчиком и связным, а впоследствии  стал отличным подрывником. Вместе  с партизанами принял участие в уничтожении девяти эшелонов с живой силой и техникой врага. </a:t>
            </a:r>
          </a:p>
          <a:p>
            <a:pPr marL="377979" indent="-377979" defTabSz="1007943">
              <a:spcBef>
                <a:spcPct val="20000"/>
              </a:spcBef>
              <a:buFont typeface="Arial" pitchFamily="34" charset="0"/>
              <a:buChar char="•"/>
              <a:defRPr/>
            </a:pPr>
            <a:endParaRPr lang="ru-RU" sz="3527" dirty="0"/>
          </a:p>
        </p:txBody>
      </p:sp>
    </p:spTree>
    <p:extLst>
      <p:ext uri="{BB962C8B-B14F-4D97-AF65-F5344CB8AC3E}">
        <p14:creationId xmlns:p14="http://schemas.microsoft.com/office/powerpoint/2010/main" val="374925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3" descr="C:\Users\Пользователь\Desktop\фон.jpg"/>
          <p:cNvPicPr>
            <a:picLocks noChangeAspect="1" noChangeArrowheads="1"/>
          </p:cNvPicPr>
          <p:nvPr/>
        </p:nvPicPr>
        <p:blipFill>
          <a:blip r:embed="rId2" cstate="print"/>
          <a:srcRect/>
          <a:stretch>
            <a:fillRect/>
          </a:stretch>
        </p:blipFill>
        <p:spPr bwMode="auto">
          <a:xfrm>
            <a:off x="0" y="0"/>
            <a:ext cx="12091867" cy="8333142"/>
          </a:xfrm>
          <a:prstGeom prst="rect">
            <a:avLst/>
          </a:prstGeom>
          <a:noFill/>
        </p:spPr>
      </p:pic>
      <p:pic>
        <p:nvPicPr>
          <p:cNvPr id="5" name="Picture 2" descr="D:\75 ЛЕТ ПОБЕДЕ\Эмблема 75-летия.jpg"/>
          <p:cNvPicPr>
            <a:picLocks noChangeAspect="1" noChangeArrowheads="1"/>
          </p:cNvPicPr>
          <p:nvPr/>
        </p:nvPicPr>
        <p:blipFill>
          <a:blip r:embed="rId3" cstate="print"/>
          <a:srcRect/>
          <a:stretch>
            <a:fillRect/>
          </a:stretch>
        </p:blipFill>
        <p:spPr bwMode="auto">
          <a:xfrm>
            <a:off x="9859192" y="541824"/>
            <a:ext cx="1117368" cy="1587333"/>
          </a:xfrm>
          <a:prstGeom prst="rect">
            <a:avLst/>
          </a:prstGeom>
          <a:noFill/>
        </p:spPr>
      </p:pic>
      <p:sp>
        <p:nvSpPr>
          <p:cNvPr id="7" name="Заголовок 1"/>
          <p:cNvSpPr txBox="1">
            <a:spLocks/>
          </p:cNvSpPr>
          <p:nvPr/>
        </p:nvSpPr>
        <p:spPr>
          <a:xfrm>
            <a:off x="3599645" y="1239822"/>
            <a:ext cx="6043939" cy="714379"/>
          </a:xfrm>
          <a:prstGeom prst="rect">
            <a:avLst/>
          </a:prstGeom>
        </p:spPr>
        <p:txBody>
          <a:bodyPr vert="horz" lIns="100796" tIns="50398" rIns="100796" bIns="50398" rtlCol="0" anchor="ctr">
            <a:normAutofit fontScale="52500" lnSpcReduction="20000"/>
          </a:bodyPr>
          <a:lstStyle/>
          <a:p>
            <a:pPr algn="ctr" defTabSz="1007943">
              <a:spcBef>
                <a:spcPct val="0"/>
              </a:spcBef>
              <a:defRPr/>
            </a:pPr>
            <a:r>
              <a:rPr lang="ru-RU" sz="4850" dirty="0">
                <a:latin typeface="+mj-lt"/>
                <a:ea typeface="+mj-ea"/>
                <a:cs typeface="+mj-cs"/>
              </a:rPr>
              <a:t/>
            </a:r>
            <a:br>
              <a:rPr lang="ru-RU" sz="4850" dirty="0">
                <a:latin typeface="+mj-lt"/>
                <a:ea typeface="+mj-ea"/>
                <a:cs typeface="+mj-cs"/>
              </a:rPr>
            </a:br>
            <a:endParaRPr lang="ru-RU" sz="4850" dirty="0">
              <a:latin typeface="+mj-lt"/>
              <a:ea typeface="+mj-ea"/>
              <a:cs typeface="+mj-cs"/>
            </a:endParaRPr>
          </a:p>
        </p:txBody>
      </p:sp>
      <p:sp>
        <p:nvSpPr>
          <p:cNvPr id="8" name="Содержимое 3"/>
          <p:cNvSpPr txBox="1">
            <a:spLocks/>
          </p:cNvSpPr>
          <p:nvPr/>
        </p:nvSpPr>
        <p:spPr>
          <a:xfrm>
            <a:off x="3837772" y="1795450"/>
            <a:ext cx="6985043" cy="5764225"/>
          </a:xfrm>
          <a:prstGeom prst="rect">
            <a:avLst/>
          </a:prstGeom>
        </p:spPr>
        <p:txBody>
          <a:bodyPr>
            <a:normAutofit/>
          </a:bodyPr>
          <a:lstStyle/>
          <a:p>
            <a:pPr marL="377979" indent="-377979" defTabSz="1007943">
              <a:spcBef>
                <a:spcPct val="20000"/>
              </a:spcBef>
              <a:buFont typeface="Arial" pitchFamily="34" charset="0"/>
              <a:buChar char="•"/>
              <a:defRPr/>
            </a:pPr>
            <a:endParaRPr lang="ru-RU" sz="3527" dirty="0"/>
          </a:p>
        </p:txBody>
      </p:sp>
      <p:sp>
        <p:nvSpPr>
          <p:cNvPr id="11" name="Прямоугольник 10"/>
          <p:cNvSpPr/>
          <p:nvPr/>
        </p:nvSpPr>
        <p:spPr>
          <a:xfrm>
            <a:off x="4472776" y="1636699"/>
            <a:ext cx="5597872" cy="2840393"/>
          </a:xfrm>
          <a:prstGeom prst="rect">
            <a:avLst/>
          </a:prstGeom>
        </p:spPr>
        <p:txBody>
          <a:bodyPr wrap="square">
            <a:spAutoFit/>
          </a:bodyPr>
          <a:lstStyle/>
          <a:p>
            <a:r>
              <a:rPr lang="ru-RU" sz="1984" dirty="0"/>
              <a:t> </a:t>
            </a:r>
            <a:r>
              <a:rPr lang="ru-RU" sz="1984" i="1" dirty="0">
                <a:latin typeface="Times New Roman" panose="02020603050405020304" pitchFamily="18" charset="0"/>
                <a:cs typeface="Times New Roman" pitchFamily="18" charset="0"/>
              </a:rPr>
              <a:t>Василий </a:t>
            </a:r>
            <a:r>
              <a:rPr lang="ru-RU" sz="1984" i="1" dirty="0" err="1">
                <a:latin typeface="Times New Roman" pitchFamily="18" charset="0"/>
                <a:cs typeface="Times New Roman" pitchFamily="18" charset="0"/>
              </a:rPr>
              <a:t>Коробко</a:t>
            </a:r>
            <a:r>
              <a:rPr lang="ru-RU" sz="1984" i="1" dirty="0">
                <a:latin typeface="Times New Roman" pitchFamily="18" charset="0"/>
                <a:cs typeface="Times New Roman" pitchFamily="18" charset="0"/>
              </a:rPr>
              <a:t>  погиб 1 апреля 1944 года в Белоруссии, выполняя очередное задание партизан. Ему тогда исполнилось едва шестнадцать лет. Своего маленького героя, прожившего короткую, но такую яркую жизнь, Родина наградила Василия </a:t>
            </a:r>
            <a:r>
              <a:rPr lang="ru-RU" sz="1984" i="1" dirty="0" err="1">
                <a:latin typeface="Times New Roman" pitchFamily="18" charset="0"/>
                <a:cs typeface="Times New Roman" pitchFamily="18" charset="0"/>
              </a:rPr>
              <a:t>Коробко</a:t>
            </a:r>
            <a:r>
              <a:rPr lang="ru-RU" sz="1984" i="1" dirty="0">
                <a:latin typeface="Times New Roman" pitchFamily="18" charset="0"/>
                <a:cs typeface="Times New Roman" pitchFamily="18" charset="0"/>
              </a:rPr>
              <a:t>  орденами </a:t>
            </a:r>
            <a:r>
              <a:rPr lang="ru-RU" sz="1984" i="1" u="sng" dirty="0">
                <a:latin typeface="Times New Roman" pitchFamily="18" charset="0"/>
                <a:cs typeface="Times New Roman" pitchFamily="18" charset="0"/>
                <a:hlinkClick r:id="rId4"/>
              </a:rPr>
              <a:t>Ленина</a:t>
            </a:r>
            <a:r>
              <a:rPr lang="ru-RU" sz="1984" i="1" dirty="0">
                <a:latin typeface="Times New Roman" pitchFamily="18" charset="0"/>
                <a:cs typeface="Times New Roman" pitchFamily="18" charset="0"/>
              </a:rPr>
              <a:t>, Красного Знамени, Отечественной войны I степени, медалью «Партизану Отечественной войны» I степени.</a:t>
            </a:r>
            <a:endParaRPr lang="ru-RU" sz="1984" i="1" dirty="0">
              <a:latin typeface="Times New Roman" panose="02020603050405020304" pitchFamily="18" charset="0"/>
              <a:cs typeface="Times New Roman" panose="02020603050405020304" pitchFamily="18" charset="0"/>
            </a:endParaRPr>
          </a:p>
        </p:txBody>
      </p:sp>
      <p:pic>
        <p:nvPicPr>
          <p:cNvPr id="12" name="Рисунок 11" descr="hello_html_56bcea94.jpg"/>
          <p:cNvPicPr/>
          <p:nvPr/>
        </p:nvPicPr>
        <p:blipFill>
          <a:blip r:embed="rId5" cstate="print"/>
          <a:srcRect/>
          <a:stretch>
            <a:fillRect/>
          </a:stretch>
        </p:blipFill>
        <p:spPr bwMode="auto">
          <a:xfrm>
            <a:off x="4472776" y="4811720"/>
            <a:ext cx="1349383" cy="1905011"/>
          </a:xfrm>
          <a:prstGeom prst="rect">
            <a:avLst/>
          </a:prstGeom>
          <a:noFill/>
          <a:ln w="9525">
            <a:noFill/>
            <a:miter lim="800000"/>
            <a:headEnd/>
            <a:tailEnd/>
          </a:ln>
        </p:spPr>
      </p:pic>
      <p:pic>
        <p:nvPicPr>
          <p:cNvPr id="13" name="Рисунок 12" descr="hello_html_2859f99a.jpg"/>
          <p:cNvPicPr/>
          <p:nvPr/>
        </p:nvPicPr>
        <p:blipFill>
          <a:blip r:embed="rId6" cstate="print"/>
          <a:srcRect/>
          <a:stretch>
            <a:fillRect/>
          </a:stretch>
        </p:blipFill>
        <p:spPr bwMode="auto">
          <a:xfrm>
            <a:off x="6020733" y="4811718"/>
            <a:ext cx="1126594" cy="1905012"/>
          </a:xfrm>
          <a:prstGeom prst="rect">
            <a:avLst/>
          </a:prstGeom>
          <a:noFill/>
          <a:ln w="9525">
            <a:noFill/>
            <a:miter lim="800000"/>
            <a:headEnd/>
            <a:tailEnd/>
          </a:ln>
        </p:spPr>
      </p:pic>
      <p:pic>
        <p:nvPicPr>
          <p:cNvPr id="14" name="Рисунок 13" descr="hello_html_m6913c061.jpg"/>
          <p:cNvPicPr/>
          <p:nvPr/>
        </p:nvPicPr>
        <p:blipFill>
          <a:blip r:embed="rId7" cstate="print"/>
          <a:srcRect/>
          <a:stretch>
            <a:fillRect/>
          </a:stretch>
        </p:blipFill>
        <p:spPr bwMode="auto">
          <a:xfrm>
            <a:off x="7402806" y="4801525"/>
            <a:ext cx="1031881" cy="1905012"/>
          </a:xfrm>
          <a:prstGeom prst="rect">
            <a:avLst/>
          </a:prstGeom>
          <a:noFill/>
          <a:ln w="9525">
            <a:noFill/>
            <a:miter lim="800000"/>
            <a:headEnd/>
            <a:tailEnd/>
          </a:ln>
        </p:spPr>
      </p:pic>
      <p:pic>
        <p:nvPicPr>
          <p:cNvPr id="15" name="Рисунок 14" descr="hello_html_769f76ea.png"/>
          <p:cNvPicPr/>
          <p:nvPr/>
        </p:nvPicPr>
        <p:blipFill>
          <a:blip r:embed="rId8" cstate="print"/>
          <a:srcRect/>
          <a:stretch>
            <a:fillRect/>
          </a:stretch>
        </p:blipFill>
        <p:spPr bwMode="auto">
          <a:xfrm>
            <a:off x="8745326" y="4763683"/>
            <a:ext cx="1270008" cy="1905012"/>
          </a:xfrm>
          <a:prstGeom prst="rect">
            <a:avLst/>
          </a:prstGeom>
          <a:noFill/>
          <a:ln w="9525">
            <a:noFill/>
            <a:miter lim="800000"/>
            <a:headEnd/>
            <a:tailEnd/>
          </a:ln>
        </p:spPr>
      </p:pic>
      <p:pic>
        <p:nvPicPr>
          <p:cNvPr id="16" name="Рисунок 15" descr="hello_html_m11d8e81.jpg"/>
          <p:cNvPicPr/>
          <p:nvPr/>
        </p:nvPicPr>
        <p:blipFill>
          <a:blip r:embed="rId9" cstate="print"/>
          <a:srcRect/>
          <a:stretch>
            <a:fillRect/>
          </a:stretch>
        </p:blipFill>
        <p:spPr bwMode="auto">
          <a:xfrm>
            <a:off x="1377132" y="1477948"/>
            <a:ext cx="3016268" cy="3095644"/>
          </a:xfrm>
          <a:prstGeom prst="rect">
            <a:avLst/>
          </a:prstGeom>
          <a:noFill/>
          <a:ln w="9525">
            <a:noFill/>
            <a:miter lim="800000"/>
            <a:headEnd/>
            <a:tailEnd/>
          </a:ln>
        </p:spPr>
      </p:pic>
      <p:sp>
        <p:nvSpPr>
          <p:cNvPr id="1025" name="Rectangle 1"/>
          <p:cNvSpPr>
            <a:spLocks noChangeArrowheads="1"/>
          </p:cNvSpPr>
          <p:nvPr/>
        </p:nvSpPr>
        <p:spPr bwMode="auto">
          <a:xfrm>
            <a:off x="1297756" y="4616630"/>
            <a:ext cx="2936893" cy="576654"/>
          </a:xfrm>
          <a:prstGeom prst="rect">
            <a:avLst/>
          </a:prstGeom>
          <a:noFill/>
          <a:ln w="9525">
            <a:noFill/>
            <a:miter lim="800000"/>
            <a:headEnd/>
            <a:tailEnd/>
          </a:ln>
          <a:effectLst/>
        </p:spPr>
        <p:txBody>
          <a:bodyPr vert="horz" wrap="square" lIns="100796" tIns="50398" rIns="100796" bIns="50398" numCol="1" anchor="ctr" anchorCtr="0" compatLnSpc="1">
            <a:prstTxWarp prst="textNoShape">
              <a:avLst/>
            </a:prstTxWarp>
            <a:spAutoFit/>
          </a:bodyPr>
          <a:lstStyle/>
          <a:p>
            <a:pPr algn="ctr" defTabSz="1007943" fontAlgn="base">
              <a:spcBef>
                <a:spcPct val="0"/>
              </a:spcBef>
              <a:spcAft>
                <a:spcPct val="0"/>
              </a:spcAft>
            </a:pPr>
            <a:r>
              <a:rPr lang="ru-RU" sz="1543" b="1" i="1" dirty="0">
                <a:solidFill>
                  <a:srgbClr val="000000"/>
                </a:solidFill>
                <a:latin typeface="Times New Roman" pitchFamily="18" charset="0"/>
                <a:ea typeface="Calibri" pitchFamily="34" charset="0"/>
                <a:cs typeface="Times New Roman" pitchFamily="18" charset="0"/>
              </a:rPr>
              <a:t>Памятник Васе </a:t>
            </a:r>
            <a:r>
              <a:rPr lang="ru-RU" sz="1543" b="1" i="1" dirty="0" err="1">
                <a:solidFill>
                  <a:srgbClr val="000000"/>
                </a:solidFill>
                <a:latin typeface="Times New Roman" pitchFamily="18" charset="0"/>
                <a:ea typeface="Calibri" pitchFamily="34" charset="0"/>
                <a:cs typeface="Times New Roman" pitchFamily="18" charset="0"/>
              </a:rPr>
              <a:t>Коробко</a:t>
            </a:r>
            <a:r>
              <a:rPr lang="ru-RU" sz="1543" b="1" i="1" dirty="0">
                <a:solidFill>
                  <a:srgbClr val="000000"/>
                </a:solidFill>
                <a:latin typeface="Times New Roman" pitchFamily="18" charset="0"/>
                <a:ea typeface="Calibri" pitchFamily="34" charset="0"/>
                <a:cs typeface="Times New Roman" pitchFamily="18" charset="0"/>
              </a:rPr>
              <a:t> на Аллее пионеров-героев</a:t>
            </a:r>
            <a:endParaRPr lang="ru-RU" sz="1984" i="1" dirty="0">
              <a:latin typeface="Arial" pitchFamily="34" charset="0"/>
              <a:cs typeface="Arial" pitchFamily="34" charset="0"/>
            </a:endParaRPr>
          </a:p>
        </p:txBody>
      </p:sp>
    </p:spTree>
    <p:extLst>
      <p:ext uri="{BB962C8B-B14F-4D97-AF65-F5344CB8AC3E}">
        <p14:creationId xmlns:p14="http://schemas.microsoft.com/office/powerpoint/2010/main" val="375105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a:srcRect/>
          <a:stretch>
            <a:fillRect/>
          </a:stretch>
        </p:blipFill>
        <p:spPr bwMode="auto">
          <a:xfrm>
            <a:off x="0" y="-43409"/>
            <a:ext cx="10691813" cy="7603084"/>
          </a:xfrm>
          <a:prstGeom prst="rect">
            <a:avLst/>
          </a:prstGeom>
          <a:noFill/>
        </p:spPr>
      </p:pic>
      <p:pic>
        <p:nvPicPr>
          <p:cNvPr id="11" name="Picture 2" descr="D:\75 ЛЕТ ПОБЕДЕ\Эмблема 75-летия.jpg"/>
          <p:cNvPicPr>
            <a:picLocks noChangeAspect="1" noChangeArrowheads="1"/>
          </p:cNvPicPr>
          <p:nvPr/>
        </p:nvPicPr>
        <p:blipFill>
          <a:blip r:embed="rId3" cstate="print"/>
          <a:srcRect/>
          <a:stretch>
            <a:fillRect/>
          </a:stretch>
        </p:blipFill>
        <p:spPr bwMode="auto">
          <a:xfrm>
            <a:off x="8750444" y="442516"/>
            <a:ext cx="1013656" cy="1274483"/>
          </a:xfrm>
          <a:prstGeom prst="rect">
            <a:avLst/>
          </a:prstGeom>
          <a:noFill/>
        </p:spPr>
      </p:pic>
      <p:sp>
        <p:nvSpPr>
          <p:cNvPr id="4" name="Прямоугольник 3"/>
          <p:cNvSpPr/>
          <p:nvPr/>
        </p:nvSpPr>
        <p:spPr>
          <a:xfrm>
            <a:off x="4180114" y="1070668"/>
            <a:ext cx="4162188" cy="646331"/>
          </a:xfrm>
          <a:prstGeom prst="rect">
            <a:avLst/>
          </a:prstGeom>
        </p:spPr>
        <p:txBody>
          <a:bodyPr wrap="square">
            <a:spAutoFit/>
          </a:bodyPr>
          <a:lstStyle/>
          <a:p>
            <a:pPr algn="ctr"/>
            <a:r>
              <a:rPr lang="ru-RU" sz="3600" b="1" i="1" dirty="0" smtClean="0">
                <a:solidFill>
                  <a:srgbClr val="FF0000"/>
                </a:solidFill>
                <a:latin typeface="Times New Roman" panose="02020603050405020304" pitchFamily="18" charset="0"/>
                <a:cs typeface="Times New Roman" panose="02020603050405020304" pitchFamily="18" charset="0"/>
              </a:rPr>
              <a:t>Маркс Кротов</a:t>
            </a:r>
            <a:endParaRPr lang="ru-RU" sz="3600" b="1" i="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Администратор\Desktop\34b6f1554ecdc6d88f8aec338f5b4b7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653" y="1112424"/>
            <a:ext cx="2456853" cy="35558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26874" y="1634474"/>
            <a:ext cx="5821388" cy="3785652"/>
          </a:xfrm>
          <a:prstGeom prst="rect">
            <a:avLst/>
          </a:prstGeom>
        </p:spPr>
        <p:txBody>
          <a:bodyPr wrap="square">
            <a:spAutoFit/>
          </a:bodyPr>
          <a:lstStyle/>
          <a:p>
            <a:pPr algn="just"/>
            <a:endParaRPr lang="ru-RU" sz="1600" i="1" dirty="0" smtClean="0">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Был </a:t>
            </a:r>
            <a:r>
              <a:rPr lang="ru-RU" sz="1600" i="1" dirty="0">
                <a:latin typeface="Times New Roman" pitchFamily="18" charset="0"/>
                <a:cs typeface="Times New Roman" pitchFamily="18" charset="0"/>
              </a:rPr>
              <a:t>он русоволосый худенький мальчик… Дома все делал: и дров нарубит, и воды принесет, и с малышами играет. Шестеро у меня детей, трудновато было. А тут война началась. Муж на фронт пошел, старшая дочка тоже в армии. Маркс за хозяина остался</a:t>
            </a:r>
            <a:r>
              <a:rPr lang="ru-RU" sz="1600" i="1" dirty="0" smtClean="0">
                <a:latin typeface="Times New Roman" pitchFamily="18" charset="0"/>
                <a:cs typeface="Times New Roman" pitchFamily="18" charset="0"/>
              </a:rPr>
              <a:t>.</a:t>
            </a:r>
          </a:p>
          <a:p>
            <a:pPr algn="just"/>
            <a:endParaRPr lang="ru-RU" sz="1600" i="1" dirty="0" smtClean="0">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Вместе </a:t>
            </a:r>
            <a:r>
              <a:rPr lang="ru-RU" sz="1600" i="1" dirty="0">
                <a:latin typeface="Times New Roman" pitchFamily="18" charset="0"/>
                <a:cs typeface="Times New Roman" pitchFamily="18" charset="0"/>
              </a:rPr>
              <a:t>с другими своими друзьями — Альбертом </a:t>
            </a:r>
            <a:r>
              <a:rPr lang="ru-RU" sz="1600" i="1" dirty="0" err="1">
                <a:latin typeface="Times New Roman" pitchFamily="18" charset="0"/>
                <a:cs typeface="Times New Roman" pitchFamily="18" charset="0"/>
              </a:rPr>
              <a:t>Купшей</a:t>
            </a:r>
            <a:r>
              <a:rPr lang="ru-RU" sz="1600" i="1" dirty="0">
                <a:latin typeface="Times New Roman" pitchFamily="18" charset="0"/>
                <a:cs typeface="Times New Roman" pitchFamily="18" charset="0"/>
              </a:rPr>
              <a:t> и Николаем Рыжовым — жил в деревне </a:t>
            </a:r>
            <a:r>
              <a:rPr lang="ru-RU" sz="1600" i="1" dirty="0" err="1">
                <a:latin typeface="Times New Roman" pitchFamily="18" charset="0"/>
                <a:cs typeface="Times New Roman" pitchFamily="18" charset="0"/>
              </a:rPr>
              <a:t>Смёрдыня</a:t>
            </a:r>
            <a:r>
              <a:rPr lang="ru-RU" sz="1600" i="1" dirty="0">
                <a:latin typeface="Times New Roman" pitchFamily="18" charset="0"/>
                <a:cs typeface="Times New Roman" pitchFamily="18" charset="0"/>
              </a:rPr>
              <a:t> </a:t>
            </a:r>
            <a:r>
              <a:rPr lang="ru-RU" sz="1600" i="1" dirty="0" err="1">
                <a:latin typeface="Times New Roman" pitchFamily="18" charset="0"/>
                <a:cs typeface="Times New Roman" pitchFamily="18" charset="0"/>
              </a:rPr>
              <a:t>Тосненского</a:t>
            </a:r>
            <a:r>
              <a:rPr lang="ru-RU" sz="1600" i="1" dirty="0">
                <a:latin typeface="Times New Roman" pitchFamily="18" charset="0"/>
                <a:cs typeface="Times New Roman" pitchFamily="18" charset="0"/>
              </a:rPr>
              <a:t> района Ленинградской области. В годы Великой Отечественной войны активно помогал партизанскому движению в </a:t>
            </a:r>
            <a:r>
              <a:rPr lang="ru-RU" sz="1600" i="1" dirty="0" err="1">
                <a:latin typeface="Times New Roman" pitchFamily="18" charset="0"/>
                <a:cs typeface="Times New Roman" pitchFamily="18" charset="0"/>
              </a:rPr>
              <a:t>Тосненском</a:t>
            </a:r>
            <a:r>
              <a:rPr lang="ru-RU" sz="1600" i="1" dirty="0">
                <a:latin typeface="Times New Roman" pitchFamily="18" charset="0"/>
                <a:cs typeface="Times New Roman" pitchFamily="18" charset="0"/>
              </a:rPr>
              <a:t> районе. Известен случай, что эти ребята навели на немецкий аэродром советскую авиацию. Также Альберт помогал в поиске продуктов и вооружения для партизанского отряда</a:t>
            </a:r>
            <a:r>
              <a:rPr lang="ru-RU" sz="1600" i="1" dirty="0" smtClean="0">
                <a:latin typeface="Times New Roman" pitchFamily="18" charset="0"/>
                <a:cs typeface="Times New Roman" pitchFamily="18" charset="0"/>
              </a:rPr>
              <a:t>.</a:t>
            </a:r>
          </a:p>
          <a:p>
            <a:pPr algn="just"/>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608770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Пользователь\Desktop\фон.jpg"/>
          <p:cNvPicPr>
            <a:picLocks noChangeAspect="1" noChangeArrowheads="1"/>
          </p:cNvPicPr>
          <p:nvPr/>
        </p:nvPicPr>
        <p:blipFill>
          <a:blip r:embed="rId2"/>
          <a:srcRect/>
          <a:stretch>
            <a:fillRect/>
          </a:stretch>
        </p:blipFill>
        <p:spPr bwMode="auto">
          <a:xfrm>
            <a:off x="0" y="0"/>
            <a:ext cx="10691813" cy="7587319"/>
          </a:xfrm>
          <a:prstGeom prst="rect">
            <a:avLst/>
          </a:prstGeom>
          <a:noFill/>
        </p:spPr>
      </p:pic>
      <p:pic>
        <p:nvPicPr>
          <p:cNvPr id="4" name="Picture 2" descr="D:\75 ЛЕТ ПОБЕДЕ\Эмблема 75-летия.jpg"/>
          <p:cNvPicPr>
            <a:picLocks noChangeAspect="1" noChangeArrowheads="1"/>
          </p:cNvPicPr>
          <p:nvPr/>
        </p:nvPicPr>
        <p:blipFill>
          <a:blip r:embed="rId3" cstate="print"/>
          <a:srcRect/>
          <a:stretch>
            <a:fillRect/>
          </a:stretch>
        </p:blipFill>
        <p:spPr bwMode="auto">
          <a:xfrm>
            <a:off x="8718655" y="442516"/>
            <a:ext cx="1013656" cy="1306823"/>
          </a:xfrm>
          <a:prstGeom prst="rect">
            <a:avLst/>
          </a:prstGeom>
          <a:noFill/>
        </p:spPr>
      </p:pic>
      <p:sp>
        <p:nvSpPr>
          <p:cNvPr id="5" name="Прямоугольник 4"/>
          <p:cNvSpPr/>
          <p:nvPr/>
        </p:nvSpPr>
        <p:spPr>
          <a:xfrm>
            <a:off x="3510753" y="1624648"/>
            <a:ext cx="6221558" cy="615553"/>
          </a:xfrm>
          <a:prstGeom prst="rect">
            <a:avLst/>
          </a:prstGeom>
        </p:spPr>
        <p:txBody>
          <a:bodyPr wrap="square">
            <a:spAutoFit/>
          </a:bodyPr>
          <a:lstStyle/>
          <a:p>
            <a:endParaRPr lang="ru-RU" b="1" dirty="0" smtClean="0"/>
          </a:p>
          <a:p>
            <a:pPr algn="just"/>
            <a:r>
              <a:rPr lang="ru-RU" sz="1600" i="1" dirty="0" smtClean="0">
                <a:latin typeface="Times New Roman" panose="02020603050405020304" pitchFamily="18" charset="0"/>
                <a:cs typeface="Times New Roman" panose="02020603050405020304" pitchFamily="18" charset="0"/>
              </a:rPr>
              <a:t>. </a:t>
            </a:r>
            <a:endParaRPr lang="ru-RU" sz="1600" i="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10753" y="1785381"/>
            <a:ext cx="6314533" cy="4955203"/>
          </a:xfrm>
          <a:prstGeom prst="rect">
            <a:avLst/>
          </a:prstGeom>
        </p:spPr>
        <p:txBody>
          <a:bodyPr wrap="square">
            <a:spAutoFit/>
          </a:bodyPr>
          <a:lstStyle/>
          <a:p>
            <a:r>
              <a:rPr lang="ru-RU" i="1"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Этому </a:t>
            </a:r>
            <a:r>
              <a:rPr lang="ru-RU" sz="1600" i="1" dirty="0">
                <a:latin typeface="Times New Roman" pitchFamily="18" charset="0"/>
                <a:cs typeface="Times New Roman" pitchFamily="18" charset="0"/>
              </a:rPr>
              <a:t>мальчику со столь выразительным именем были бесконечно благодарны наши летчики, которым приказали разбомбить вражеский аэродром. Аэродром находился в Ленинградской области, под Тосно, и тщательно охранялся гитлеровцами. Но Марксу Кротову удалось незаметно подобраться к аэродрому и подать нашим летчикам световой сигнал.</a:t>
            </a:r>
            <a:br>
              <a:rPr lang="ru-RU" sz="1600" i="1" dirty="0">
                <a:latin typeface="Times New Roman" pitchFamily="18" charset="0"/>
                <a:cs typeface="Times New Roman" pitchFamily="18" charset="0"/>
              </a:rPr>
            </a:br>
            <a:r>
              <a:rPr lang="ru-RU" sz="1600" i="1" dirty="0" smtClean="0">
                <a:latin typeface="Times New Roman" pitchFamily="18" charset="0"/>
                <a:cs typeface="Times New Roman" pitchFamily="18" charset="0"/>
              </a:rPr>
              <a:t>   Ориентируясь </a:t>
            </a:r>
            <a:r>
              <a:rPr lang="ru-RU" sz="1600" i="1" dirty="0">
                <a:latin typeface="Times New Roman" pitchFamily="18" charset="0"/>
                <a:cs typeface="Times New Roman" pitchFamily="18" charset="0"/>
              </a:rPr>
              <a:t>на этот сигнал, бомбардировщики точно атаковали цели и уничтожили десятки вражеских самолетов. А до этого Маркс собирал для партизанского отряда продовольствие и передавал его лесным бойцам.</a:t>
            </a:r>
            <a:br>
              <a:rPr lang="ru-RU" sz="1600" i="1" dirty="0">
                <a:latin typeface="Times New Roman" pitchFamily="18" charset="0"/>
                <a:cs typeface="Times New Roman" pitchFamily="18" charset="0"/>
              </a:rPr>
            </a:br>
            <a:r>
              <a:rPr lang="ru-RU" sz="1600" i="1" dirty="0" smtClean="0">
                <a:latin typeface="Times New Roman" pitchFamily="18" charset="0"/>
                <a:cs typeface="Times New Roman" pitchFamily="18" charset="0"/>
              </a:rPr>
              <a:t>    Маркса </a:t>
            </a:r>
            <a:r>
              <a:rPr lang="ru-RU" sz="1600" i="1" dirty="0">
                <a:latin typeface="Times New Roman" pitchFamily="18" charset="0"/>
                <a:cs typeface="Times New Roman" pitchFamily="18" charset="0"/>
              </a:rPr>
              <a:t>Кротова схватил гитлеровский патруль, когда он в очередной раз вместе с другими школьниками наводил на цель наши бомбардировщики. Мальчик был казнен на берегу озера Белого в феврале 1942 г</a:t>
            </a:r>
            <a:r>
              <a:rPr lang="ru-RU" sz="1600" i="1" dirty="0" smtClean="0">
                <a:latin typeface="Times New Roman" pitchFamily="18" charset="0"/>
                <a:cs typeface="Times New Roman" pitchFamily="18" charset="0"/>
              </a:rPr>
              <a:t>.</a:t>
            </a:r>
          </a:p>
          <a:p>
            <a:r>
              <a:rPr lang="ru-RU" sz="1600" i="1" dirty="0">
                <a:latin typeface="Times New Roman" pitchFamily="18" charset="0"/>
                <a:cs typeface="Times New Roman" pitchFamily="18" charset="0"/>
              </a:rPr>
              <a:t>Память о Марксе Кротове увековечена в виде барельефа (скульптор Б. А. </a:t>
            </a:r>
            <a:r>
              <a:rPr lang="ru-RU" sz="1600" i="1" dirty="0" err="1">
                <a:latin typeface="Times New Roman" pitchFamily="18" charset="0"/>
                <a:cs typeface="Times New Roman" pitchFamily="18" charset="0"/>
              </a:rPr>
              <a:t>Маганов</a:t>
            </a:r>
            <a:r>
              <a:rPr lang="ru-RU" sz="1600" i="1" dirty="0">
                <a:latin typeface="Times New Roman" pitchFamily="18" charset="0"/>
                <a:cs typeface="Times New Roman" pitchFamily="18" charset="0"/>
              </a:rPr>
              <a:t>) в Челябинском мемориале в честь пионеров-героев на Алом </a:t>
            </a:r>
            <a:r>
              <a:rPr lang="ru-RU" sz="1600" i="1" dirty="0" smtClean="0">
                <a:latin typeface="Times New Roman" pitchFamily="18" charset="0"/>
                <a:cs typeface="Times New Roman" pitchFamily="18" charset="0"/>
              </a:rPr>
              <a:t>поле.</a:t>
            </a:r>
          </a:p>
          <a:p>
            <a:r>
              <a:rPr lang="ru-RU" i="1" dirty="0">
                <a:latin typeface="Times New Roman" pitchFamily="18" charset="0"/>
                <a:cs typeface="Times New Roman" pitchFamily="18" charset="0"/>
              </a:rPr>
              <a:t/>
            </a:r>
            <a:br>
              <a:rPr lang="ru-RU" i="1" dirty="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pic>
        <p:nvPicPr>
          <p:cNvPr id="8" name="Picture 2" descr="C:\Users\Администратор\Desktop\86-1-e15125747898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5032" y="1007251"/>
            <a:ext cx="2058573" cy="201142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032" y="3203341"/>
            <a:ext cx="2081613" cy="1956443"/>
          </a:xfrm>
          <a:prstGeom prst="rect">
            <a:avLst/>
          </a:prstGeom>
        </p:spPr>
      </p:pic>
    </p:spTree>
    <p:extLst>
      <p:ext uri="{BB962C8B-B14F-4D97-AF65-F5344CB8AC3E}">
        <p14:creationId xmlns:p14="http://schemas.microsoft.com/office/powerpoint/2010/main" val="246727805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3860</Words>
  <Application>Microsoft Office PowerPoint</Application>
  <PresentationFormat>Произвольный</PresentationFormat>
  <Paragraphs>127</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PT Serif</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dc:creator>
  <cp:lastModifiedBy>Admin</cp:lastModifiedBy>
  <cp:revision>53</cp:revision>
  <cp:lastPrinted>2019-12-02T12:54:04Z</cp:lastPrinted>
  <dcterms:created xsi:type="dcterms:W3CDTF">2018-09-18T06:06:19Z</dcterms:created>
  <dcterms:modified xsi:type="dcterms:W3CDTF">2021-02-16T11:09:02Z</dcterms:modified>
</cp:coreProperties>
</file>